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257" r:id="rId2"/>
    <p:sldId id="258" r:id="rId3"/>
    <p:sldId id="261" r:id="rId4"/>
    <p:sldId id="262" r:id="rId5"/>
    <p:sldId id="278" r:id="rId6"/>
    <p:sldId id="291" r:id="rId7"/>
    <p:sldId id="321" r:id="rId8"/>
    <p:sldId id="332" r:id="rId9"/>
    <p:sldId id="335" r:id="rId10"/>
    <p:sldId id="330" r:id="rId11"/>
    <p:sldId id="279" r:id="rId12"/>
    <p:sldId id="337" r:id="rId13"/>
    <p:sldId id="346" r:id="rId14"/>
    <p:sldId id="336" r:id="rId15"/>
    <p:sldId id="331" r:id="rId16"/>
    <p:sldId id="341" r:id="rId17"/>
    <p:sldId id="338" r:id="rId18"/>
    <p:sldId id="292" r:id="rId19"/>
    <p:sldId id="334" r:id="rId20"/>
    <p:sldId id="347" r:id="rId21"/>
    <p:sldId id="345" r:id="rId22"/>
    <p:sldId id="323" r:id="rId23"/>
    <p:sldId id="293" r:id="rId24"/>
    <p:sldId id="342" r:id="rId25"/>
    <p:sldId id="322" r:id="rId26"/>
    <p:sldId id="343" r:id="rId27"/>
    <p:sldId id="300" r:id="rId28"/>
    <p:sldId id="328" r:id="rId29"/>
    <p:sldId id="280" r:id="rId30"/>
    <p:sldId id="307" r:id="rId31"/>
    <p:sldId id="339" r:id="rId32"/>
    <p:sldId id="340" r:id="rId33"/>
    <p:sldId id="277"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A7"/>
    <a:srgbClr val="547C64"/>
    <a:srgbClr val="8CB39D"/>
    <a:srgbClr val="8AAF99"/>
    <a:srgbClr val="C0CCC6"/>
    <a:srgbClr val="ECECEC"/>
    <a:srgbClr val="004176"/>
    <a:srgbClr val="F2F2F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15" autoAdjust="0"/>
    <p:restoredTop sz="95317" autoAdjust="0"/>
  </p:normalViewPr>
  <p:slideViewPr>
    <p:cSldViewPr snapToGrid="0">
      <p:cViewPr varScale="1">
        <p:scale>
          <a:sx n="70" d="100"/>
          <a:sy n="70" d="100"/>
        </p:scale>
        <p:origin x="153" y="3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2829" y="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9084E-53CF-4B04-ABBA-AA558F7B506D}" type="doc">
      <dgm:prSet loTypeId="urn:microsoft.com/office/officeart/2005/8/layout/hierarchy2" loCatId="hierarchy" qsTypeId="urn:microsoft.com/office/officeart/2005/8/quickstyle/simple1" qsCatId="simple" csTypeId="urn:microsoft.com/office/officeart/2005/8/colors/accent6_4" csCatId="accent6" phldr="1"/>
      <dgm:spPr/>
      <dgm:t>
        <a:bodyPr/>
        <a:lstStyle/>
        <a:p>
          <a:endParaRPr lang="zh-CN" altLang="en-US"/>
        </a:p>
      </dgm:t>
    </dgm:pt>
    <dgm:pt modelId="{7CD91200-B318-4C45-B9C9-86E2DF688254}">
      <dgm:prSet phldrT="[文本]"/>
      <dgm:spPr/>
      <dgm:t>
        <a:bodyPr/>
        <a:lstStyle/>
        <a:p>
          <a:r>
            <a:rPr lang="zh-CN" altLang="en-US" dirty="0"/>
            <a:t>装置设计</a:t>
          </a:r>
          <a:endParaRPr lang="en-US" altLang="zh-CN" dirty="0"/>
        </a:p>
        <a:p>
          <a:r>
            <a:rPr lang="zh-CN" altLang="en-US" dirty="0"/>
            <a:t>与实现</a:t>
          </a:r>
        </a:p>
      </dgm:t>
    </dgm:pt>
    <dgm:pt modelId="{6F36D30A-4AEB-4E20-8FF6-C408CABD9958}" type="parTrans" cxnId="{2D8F2D68-D739-44D5-9B2A-76FEC0C8D407}">
      <dgm:prSet/>
      <dgm:spPr/>
      <dgm:t>
        <a:bodyPr/>
        <a:lstStyle/>
        <a:p>
          <a:endParaRPr lang="zh-CN" altLang="en-US"/>
        </a:p>
      </dgm:t>
    </dgm:pt>
    <dgm:pt modelId="{BBCD9991-F681-4132-971D-A882FD643FEB}" type="sibTrans" cxnId="{2D8F2D68-D739-44D5-9B2A-76FEC0C8D407}">
      <dgm:prSet/>
      <dgm:spPr/>
      <dgm:t>
        <a:bodyPr/>
        <a:lstStyle/>
        <a:p>
          <a:endParaRPr lang="zh-CN" altLang="en-US"/>
        </a:p>
      </dgm:t>
    </dgm:pt>
    <dgm:pt modelId="{E89946A4-8B45-42DA-B6E0-5DFAF50DA35E}">
      <dgm:prSet phldrT="[文本]"/>
      <dgm:spPr/>
      <dgm:t>
        <a:bodyPr/>
        <a:lstStyle/>
        <a:p>
          <a:r>
            <a:rPr lang="zh-CN" altLang="en-US" dirty="0"/>
            <a:t>实验装置</a:t>
          </a:r>
        </a:p>
      </dgm:t>
    </dgm:pt>
    <dgm:pt modelId="{E1401D59-6196-46B4-A6D7-09F418ECB1A8}" type="parTrans" cxnId="{9DE6533D-6B99-4439-8A2D-F608282FADEC}">
      <dgm:prSet/>
      <dgm:spPr/>
      <dgm:t>
        <a:bodyPr/>
        <a:lstStyle/>
        <a:p>
          <a:endParaRPr lang="zh-CN" altLang="en-US"/>
        </a:p>
      </dgm:t>
    </dgm:pt>
    <dgm:pt modelId="{0595A94A-F28E-4972-8226-7CFDB91FA8DD}" type="sibTrans" cxnId="{9DE6533D-6B99-4439-8A2D-F608282FADEC}">
      <dgm:prSet/>
      <dgm:spPr/>
      <dgm:t>
        <a:bodyPr/>
        <a:lstStyle/>
        <a:p>
          <a:endParaRPr lang="zh-CN" altLang="en-US"/>
        </a:p>
      </dgm:t>
    </dgm:pt>
    <dgm:pt modelId="{D91658BC-F619-4395-8307-CCD8EEB275B0}">
      <dgm:prSet phldrT="[文本]"/>
      <dgm:spPr/>
      <dgm:t>
        <a:bodyPr/>
        <a:lstStyle/>
        <a:p>
          <a:r>
            <a:rPr lang="zh-CN" altLang="en-US" dirty="0"/>
            <a:t>电桥搭建</a:t>
          </a:r>
        </a:p>
      </dgm:t>
    </dgm:pt>
    <dgm:pt modelId="{380D6180-2896-4EC2-8478-3AF53C5B36ED}" type="parTrans" cxnId="{217FDAAA-9D86-4746-BA9B-9B53E45E4C94}">
      <dgm:prSet/>
      <dgm:spPr/>
      <dgm:t>
        <a:bodyPr/>
        <a:lstStyle/>
        <a:p>
          <a:endParaRPr lang="zh-CN" altLang="en-US"/>
        </a:p>
      </dgm:t>
    </dgm:pt>
    <dgm:pt modelId="{76902699-9C0F-4F42-90D6-ACC197018090}" type="sibTrans" cxnId="{217FDAAA-9D86-4746-BA9B-9B53E45E4C94}">
      <dgm:prSet/>
      <dgm:spPr/>
      <dgm:t>
        <a:bodyPr/>
        <a:lstStyle/>
        <a:p>
          <a:endParaRPr lang="zh-CN" altLang="en-US"/>
        </a:p>
      </dgm:t>
    </dgm:pt>
    <dgm:pt modelId="{47EEBDD2-551B-4263-ADAD-2191DC0F0D16}">
      <dgm:prSet phldrT="[文本]"/>
      <dgm:spPr/>
      <dgm:t>
        <a:bodyPr/>
        <a:lstStyle/>
        <a:p>
          <a:r>
            <a:rPr lang="zh-CN" altLang="en-US" dirty="0"/>
            <a:t>结果分析</a:t>
          </a:r>
        </a:p>
      </dgm:t>
    </dgm:pt>
    <dgm:pt modelId="{175FC35E-A591-4293-880D-F1394B0BB9BD}" type="parTrans" cxnId="{D9F69D55-9F18-4297-9206-597130C372C7}">
      <dgm:prSet/>
      <dgm:spPr/>
      <dgm:t>
        <a:bodyPr/>
        <a:lstStyle/>
        <a:p>
          <a:endParaRPr lang="zh-CN" altLang="en-US"/>
        </a:p>
      </dgm:t>
    </dgm:pt>
    <dgm:pt modelId="{0BD941F1-816B-4FF3-A555-5D574DAAA213}" type="sibTrans" cxnId="{D9F69D55-9F18-4297-9206-597130C372C7}">
      <dgm:prSet/>
      <dgm:spPr/>
      <dgm:t>
        <a:bodyPr/>
        <a:lstStyle/>
        <a:p>
          <a:endParaRPr lang="zh-CN" altLang="en-US"/>
        </a:p>
      </dgm:t>
    </dgm:pt>
    <dgm:pt modelId="{17C18F59-51B0-4313-BB7C-A72902129971}">
      <dgm:prSet phldrT="[文本]"/>
      <dgm:spPr/>
      <dgm:t>
        <a:bodyPr/>
        <a:lstStyle/>
        <a:p>
          <a:r>
            <a:rPr lang="zh-CN" altLang="en-US" dirty="0"/>
            <a:t>应用装置</a:t>
          </a:r>
        </a:p>
      </dgm:t>
    </dgm:pt>
    <dgm:pt modelId="{7B9EE94B-76A8-45FB-B52C-F8265651E363}" type="parTrans" cxnId="{00944E0B-DBA5-42D3-929A-D7D44722395B}">
      <dgm:prSet/>
      <dgm:spPr/>
      <dgm:t>
        <a:bodyPr/>
        <a:lstStyle/>
        <a:p>
          <a:endParaRPr lang="zh-CN" altLang="en-US"/>
        </a:p>
      </dgm:t>
    </dgm:pt>
    <dgm:pt modelId="{78D42B78-F1B2-422D-A5E2-E9D09896EDDF}" type="sibTrans" cxnId="{00944E0B-DBA5-42D3-929A-D7D44722395B}">
      <dgm:prSet/>
      <dgm:spPr/>
      <dgm:t>
        <a:bodyPr/>
        <a:lstStyle/>
        <a:p>
          <a:endParaRPr lang="zh-CN" altLang="en-US"/>
        </a:p>
      </dgm:t>
    </dgm:pt>
    <dgm:pt modelId="{796DBC4A-AE97-4EDC-B53A-69BC850930AE}">
      <dgm:prSet phldrT="[文本]"/>
      <dgm:spPr/>
      <dgm:t>
        <a:bodyPr/>
        <a:lstStyle/>
        <a:p>
          <a:r>
            <a:rPr lang="zh-CN" altLang="en-US" dirty="0"/>
            <a:t>电路结构</a:t>
          </a:r>
        </a:p>
      </dgm:t>
    </dgm:pt>
    <dgm:pt modelId="{C76F2313-43AB-49F1-A0BB-F8B61A295191}" type="parTrans" cxnId="{D2B3CB18-EB52-49E9-B748-0E307E5B9792}">
      <dgm:prSet/>
      <dgm:spPr/>
      <dgm:t>
        <a:bodyPr/>
        <a:lstStyle/>
        <a:p>
          <a:endParaRPr lang="zh-CN" altLang="en-US"/>
        </a:p>
      </dgm:t>
    </dgm:pt>
    <dgm:pt modelId="{E72DFC4B-71F5-4049-AA5A-9EE46D86AD57}" type="sibTrans" cxnId="{D2B3CB18-EB52-49E9-B748-0E307E5B9792}">
      <dgm:prSet/>
      <dgm:spPr/>
      <dgm:t>
        <a:bodyPr/>
        <a:lstStyle/>
        <a:p>
          <a:endParaRPr lang="zh-CN" altLang="en-US"/>
        </a:p>
      </dgm:t>
    </dgm:pt>
    <dgm:pt modelId="{16A008E5-62E0-4A6D-9211-D5818538C091}">
      <dgm:prSet phldrT="[文本]"/>
      <dgm:spPr/>
      <dgm:t>
        <a:bodyPr/>
        <a:lstStyle/>
        <a:p>
          <a:r>
            <a:rPr lang="zh-CN" altLang="en-US" dirty="0"/>
            <a:t>数据分析</a:t>
          </a:r>
        </a:p>
      </dgm:t>
    </dgm:pt>
    <dgm:pt modelId="{37D6FAF8-4445-43D5-8134-F9B111416D48}" type="parTrans" cxnId="{FE5D44F4-18F8-4A7F-89A5-EBD48E1A9B6F}">
      <dgm:prSet/>
      <dgm:spPr/>
      <dgm:t>
        <a:bodyPr/>
        <a:lstStyle/>
        <a:p>
          <a:endParaRPr lang="zh-CN" altLang="en-US"/>
        </a:p>
      </dgm:t>
    </dgm:pt>
    <dgm:pt modelId="{35F41AC3-F5D0-4049-9DA2-F40948530B2B}" type="sibTrans" cxnId="{FE5D44F4-18F8-4A7F-89A5-EBD48E1A9B6F}">
      <dgm:prSet/>
      <dgm:spPr/>
      <dgm:t>
        <a:bodyPr/>
        <a:lstStyle/>
        <a:p>
          <a:endParaRPr lang="zh-CN" altLang="en-US"/>
        </a:p>
      </dgm:t>
    </dgm:pt>
    <dgm:pt modelId="{EB8A743A-F835-4D7D-B55C-850B78E02CBB}" type="pres">
      <dgm:prSet presAssocID="{4349084E-53CF-4B04-ABBA-AA558F7B506D}" presName="diagram" presStyleCnt="0">
        <dgm:presLayoutVars>
          <dgm:chPref val="1"/>
          <dgm:dir/>
          <dgm:animOne val="branch"/>
          <dgm:animLvl val="lvl"/>
          <dgm:resizeHandles val="exact"/>
        </dgm:presLayoutVars>
      </dgm:prSet>
      <dgm:spPr/>
    </dgm:pt>
    <dgm:pt modelId="{5AADB7D1-ACA2-47BE-8A98-291CB184CFAB}" type="pres">
      <dgm:prSet presAssocID="{7CD91200-B318-4C45-B9C9-86E2DF688254}" presName="root1" presStyleCnt="0"/>
      <dgm:spPr/>
    </dgm:pt>
    <dgm:pt modelId="{3273B3B1-04CD-433B-A53E-7966F0393147}" type="pres">
      <dgm:prSet presAssocID="{7CD91200-B318-4C45-B9C9-86E2DF688254}" presName="LevelOneTextNode" presStyleLbl="node0" presStyleIdx="0" presStyleCnt="1">
        <dgm:presLayoutVars>
          <dgm:chPref val="3"/>
        </dgm:presLayoutVars>
      </dgm:prSet>
      <dgm:spPr/>
    </dgm:pt>
    <dgm:pt modelId="{D2747DE8-5325-4608-A37D-4AADD5B43918}" type="pres">
      <dgm:prSet presAssocID="{7CD91200-B318-4C45-B9C9-86E2DF688254}" presName="level2hierChild" presStyleCnt="0"/>
      <dgm:spPr/>
    </dgm:pt>
    <dgm:pt modelId="{F1BC80D6-D87A-425C-8C78-B47587EBA81C}" type="pres">
      <dgm:prSet presAssocID="{E1401D59-6196-46B4-A6D7-09F418ECB1A8}" presName="conn2-1" presStyleLbl="parChTrans1D2" presStyleIdx="0" presStyleCnt="2"/>
      <dgm:spPr/>
    </dgm:pt>
    <dgm:pt modelId="{FD39AF26-5BAA-4919-AA87-DDBBFA81E01B}" type="pres">
      <dgm:prSet presAssocID="{E1401D59-6196-46B4-A6D7-09F418ECB1A8}" presName="connTx" presStyleLbl="parChTrans1D2" presStyleIdx="0" presStyleCnt="2"/>
      <dgm:spPr/>
    </dgm:pt>
    <dgm:pt modelId="{8E08DD39-3CF9-498C-821C-7EB1186F315D}" type="pres">
      <dgm:prSet presAssocID="{E89946A4-8B45-42DA-B6E0-5DFAF50DA35E}" presName="root2" presStyleCnt="0"/>
      <dgm:spPr/>
    </dgm:pt>
    <dgm:pt modelId="{E9D25365-F031-4834-B86C-AA843BB46ACB}" type="pres">
      <dgm:prSet presAssocID="{E89946A4-8B45-42DA-B6E0-5DFAF50DA35E}" presName="LevelTwoTextNode" presStyleLbl="node2" presStyleIdx="0" presStyleCnt="2">
        <dgm:presLayoutVars>
          <dgm:chPref val="3"/>
        </dgm:presLayoutVars>
      </dgm:prSet>
      <dgm:spPr/>
    </dgm:pt>
    <dgm:pt modelId="{DE212ACF-AC40-4BCA-9335-E9DA5657D5FF}" type="pres">
      <dgm:prSet presAssocID="{E89946A4-8B45-42DA-B6E0-5DFAF50DA35E}" presName="level3hierChild" presStyleCnt="0"/>
      <dgm:spPr/>
    </dgm:pt>
    <dgm:pt modelId="{A397D319-51B4-4FB0-A888-DD0EA1459FC5}" type="pres">
      <dgm:prSet presAssocID="{380D6180-2896-4EC2-8478-3AF53C5B36ED}" presName="conn2-1" presStyleLbl="parChTrans1D3" presStyleIdx="0" presStyleCnt="4"/>
      <dgm:spPr/>
    </dgm:pt>
    <dgm:pt modelId="{C09446A1-FF57-4CC9-95B5-78F2A9532C23}" type="pres">
      <dgm:prSet presAssocID="{380D6180-2896-4EC2-8478-3AF53C5B36ED}" presName="connTx" presStyleLbl="parChTrans1D3" presStyleIdx="0" presStyleCnt="4"/>
      <dgm:spPr/>
    </dgm:pt>
    <dgm:pt modelId="{8086BC54-1A75-4F8F-92B7-123254B47336}" type="pres">
      <dgm:prSet presAssocID="{D91658BC-F619-4395-8307-CCD8EEB275B0}" presName="root2" presStyleCnt="0"/>
      <dgm:spPr/>
    </dgm:pt>
    <dgm:pt modelId="{B269A094-D3F2-4C1B-8B9C-4C54F9251E0D}" type="pres">
      <dgm:prSet presAssocID="{D91658BC-F619-4395-8307-CCD8EEB275B0}" presName="LevelTwoTextNode" presStyleLbl="node3" presStyleIdx="0" presStyleCnt="4">
        <dgm:presLayoutVars>
          <dgm:chPref val="3"/>
        </dgm:presLayoutVars>
      </dgm:prSet>
      <dgm:spPr/>
    </dgm:pt>
    <dgm:pt modelId="{B923A4F8-0A85-40B1-9510-E6CD2BDBD2CB}" type="pres">
      <dgm:prSet presAssocID="{D91658BC-F619-4395-8307-CCD8EEB275B0}" presName="level3hierChild" presStyleCnt="0"/>
      <dgm:spPr/>
    </dgm:pt>
    <dgm:pt modelId="{C89CDF02-CCF9-4D04-A966-5AA1A34B7C46}" type="pres">
      <dgm:prSet presAssocID="{175FC35E-A591-4293-880D-F1394B0BB9BD}" presName="conn2-1" presStyleLbl="parChTrans1D3" presStyleIdx="1" presStyleCnt="4"/>
      <dgm:spPr/>
    </dgm:pt>
    <dgm:pt modelId="{298A153D-A811-45BD-8DFD-16CBEB85A1FB}" type="pres">
      <dgm:prSet presAssocID="{175FC35E-A591-4293-880D-F1394B0BB9BD}" presName="connTx" presStyleLbl="parChTrans1D3" presStyleIdx="1" presStyleCnt="4"/>
      <dgm:spPr/>
    </dgm:pt>
    <dgm:pt modelId="{E6E72ADC-E0BE-4D30-B847-D816B18CB43B}" type="pres">
      <dgm:prSet presAssocID="{47EEBDD2-551B-4263-ADAD-2191DC0F0D16}" presName="root2" presStyleCnt="0"/>
      <dgm:spPr/>
    </dgm:pt>
    <dgm:pt modelId="{82C578D1-367B-4176-B954-A7DB195BF42B}" type="pres">
      <dgm:prSet presAssocID="{47EEBDD2-551B-4263-ADAD-2191DC0F0D16}" presName="LevelTwoTextNode" presStyleLbl="node3" presStyleIdx="1" presStyleCnt="4">
        <dgm:presLayoutVars>
          <dgm:chPref val="3"/>
        </dgm:presLayoutVars>
      </dgm:prSet>
      <dgm:spPr/>
    </dgm:pt>
    <dgm:pt modelId="{F2A2F6A8-A191-4302-8819-36134E546E4A}" type="pres">
      <dgm:prSet presAssocID="{47EEBDD2-551B-4263-ADAD-2191DC0F0D16}" presName="level3hierChild" presStyleCnt="0"/>
      <dgm:spPr/>
    </dgm:pt>
    <dgm:pt modelId="{DF0DC53B-7C4E-4457-B6D3-0E5742916954}" type="pres">
      <dgm:prSet presAssocID="{7B9EE94B-76A8-45FB-B52C-F8265651E363}" presName="conn2-1" presStyleLbl="parChTrans1D2" presStyleIdx="1" presStyleCnt="2"/>
      <dgm:spPr/>
    </dgm:pt>
    <dgm:pt modelId="{FE816E99-112E-4069-B777-C4DC58D08F75}" type="pres">
      <dgm:prSet presAssocID="{7B9EE94B-76A8-45FB-B52C-F8265651E363}" presName="connTx" presStyleLbl="parChTrans1D2" presStyleIdx="1" presStyleCnt="2"/>
      <dgm:spPr/>
    </dgm:pt>
    <dgm:pt modelId="{1622C1C3-57E9-45EF-A0FA-7467ACA54404}" type="pres">
      <dgm:prSet presAssocID="{17C18F59-51B0-4313-BB7C-A72902129971}" presName="root2" presStyleCnt="0"/>
      <dgm:spPr/>
    </dgm:pt>
    <dgm:pt modelId="{F648ECA8-E200-472F-98A5-6551ACA7D209}" type="pres">
      <dgm:prSet presAssocID="{17C18F59-51B0-4313-BB7C-A72902129971}" presName="LevelTwoTextNode" presStyleLbl="node2" presStyleIdx="1" presStyleCnt="2">
        <dgm:presLayoutVars>
          <dgm:chPref val="3"/>
        </dgm:presLayoutVars>
      </dgm:prSet>
      <dgm:spPr/>
    </dgm:pt>
    <dgm:pt modelId="{0B12504D-90CB-4422-BD9A-ED707D479A95}" type="pres">
      <dgm:prSet presAssocID="{17C18F59-51B0-4313-BB7C-A72902129971}" presName="level3hierChild" presStyleCnt="0"/>
      <dgm:spPr/>
    </dgm:pt>
    <dgm:pt modelId="{ACB32529-B241-4098-81B3-0FDDEF4A8C35}" type="pres">
      <dgm:prSet presAssocID="{C76F2313-43AB-49F1-A0BB-F8B61A295191}" presName="conn2-1" presStyleLbl="parChTrans1D3" presStyleIdx="2" presStyleCnt="4"/>
      <dgm:spPr/>
    </dgm:pt>
    <dgm:pt modelId="{0BCDF233-0F20-4388-BD68-9B6ADB89E755}" type="pres">
      <dgm:prSet presAssocID="{C76F2313-43AB-49F1-A0BB-F8B61A295191}" presName="connTx" presStyleLbl="parChTrans1D3" presStyleIdx="2" presStyleCnt="4"/>
      <dgm:spPr/>
    </dgm:pt>
    <dgm:pt modelId="{15873376-C929-4B46-8308-91EF660BA77D}" type="pres">
      <dgm:prSet presAssocID="{796DBC4A-AE97-4EDC-B53A-69BC850930AE}" presName="root2" presStyleCnt="0"/>
      <dgm:spPr/>
    </dgm:pt>
    <dgm:pt modelId="{BB930F1A-0AA9-4A63-8310-3157DA7B4698}" type="pres">
      <dgm:prSet presAssocID="{796DBC4A-AE97-4EDC-B53A-69BC850930AE}" presName="LevelTwoTextNode" presStyleLbl="node3" presStyleIdx="2" presStyleCnt="4">
        <dgm:presLayoutVars>
          <dgm:chPref val="3"/>
        </dgm:presLayoutVars>
      </dgm:prSet>
      <dgm:spPr/>
    </dgm:pt>
    <dgm:pt modelId="{3EE30958-1E45-4A36-A33E-C072E386D1C6}" type="pres">
      <dgm:prSet presAssocID="{796DBC4A-AE97-4EDC-B53A-69BC850930AE}" presName="level3hierChild" presStyleCnt="0"/>
      <dgm:spPr/>
    </dgm:pt>
    <dgm:pt modelId="{F91297EA-5963-46BE-A1AC-E23632A83905}" type="pres">
      <dgm:prSet presAssocID="{37D6FAF8-4445-43D5-8134-F9B111416D48}" presName="conn2-1" presStyleLbl="parChTrans1D3" presStyleIdx="3" presStyleCnt="4"/>
      <dgm:spPr/>
    </dgm:pt>
    <dgm:pt modelId="{B00595F6-E56C-46D3-9A5B-FEED472AF200}" type="pres">
      <dgm:prSet presAssocID="{37D6FAF8-4445-43D5-8134-F9B111416D48}" presName="connTx" presStyleLbl="parChTrans1D3" presStyleIdx="3" presStyleCnt="4"/>
      <dgm:spPr/>
    </dgm:pt>
    <dgm:pt modelId="{3240CB68-0B4A-4064-8D50-907B9FB53820}" type="pres">
      <dgm:prSet presAssocID="{16A008E5-62E0-4A6D-9211-D5818538C091}" presName="root2" presStyleCnt="0"/>
      <dgm:spPr/>
    </dgm:pt>
    <dgm:pt modelId="{0505A45E-8CA4-43CE-9486-FE8D64128C06}" type="pres">
      <dgm:prSet presAssocID="{16A008E5-62E0-4A6D-9211-D5818538C091}" presName="LevelTwoTextNode" presStyleLbl="node3" presStyleIdx="3" presStyleCnt="4">
        <dgm:presLayoutVars>
          <dgm:chPref val="3"/>
        </dgm:presLayoutVars>
      </dgm:prSet>
      <dgm:spPr/>
    </dgm:pt>
    <dgm:pt modelId="{3B428186-79F4-4823-8AF6-0BDF282EF082}" type="pres">
      <dgm:prSet presAssocID="{16A008E5-62E0-4A6D-9211-D5818538C091}" presName="level3hierChild" presStyleCnt="0"/>
      <dgm:spPr/>
    </dgm:pt>
  </dgm:ptLst>
  <dgm:cxnLst>
    <dgm:cxn modelId="{15690A01-4949-4501-83B3-EB77263FB1ED}" type="presOf" srcId="{37D6FAF8-4445-43D5-8134-F9B111416D48}" destId="{F91297EA-5963-46BE-A1AC-E23632A83905}" srcOrd="0" destOrd="0" presId="urn:microsoft.com/office/officeart/2005/8/layout/hierarchy2"/>
    <dgm:cxn modelId="{31962109-D7B9-497D-94C8-6E30F361C606}" type="presOf" srcId="{E89946A4-8B45-42DA-B6E0-5DFAF50DA35E}" destId="{E9D25365-F031-4834-B86C-AA843BB46ACB}" srcOrd="0" destOrd="0" presId="urn:microsoft.com/office/officeart/2005/8/layout/hierarchy2"/>
    <dgm:cxn modelId="{00944E0B-DBA5-42D3-929A-D7D44722395B}" srcId="{7CD91200-B318-4C45-B9C9-86E2DF688254}" destId="{17C18F59-51B0-4313-BB7C-A72902129971}" srcOrd="1" destOrd="0" parTransId="{7B9EE94B-76A8-45FB-B52C-F8265651E363}" sibTransId="{78D42B78-F1B2-422D-A5E2-E9D09896EDDF}"/>
    <dgm:cxn modelId="{DB1DC50F-66C3-4C73-8418-56E233B9E6A5}" type="presOf" srcId="{C76F2313-43AB-49F1-A0BB-F8B61A295191}" destId="{0BCDF233-0F20-4388-BD68-9B6ADB89E755}" srcOrd="1" destOrd="0" presId="urn:microsoft.com/office/officeart/2005/8/layout/hierarchy2"/>
    <dgm:cxn modelId="{D2B3CB18-EB52-49E9-B748-0E307E5B9792}" srcId="{17C18F59-51B0-4313-BB7C-A72902129971}" destId="{796DBC4A-AE97-4EDC-B53A-69BC850930AE}" srcOrd="0" destOrd="0" parTransId="{C76F2313-43AB-49F1-A0BB-F8B61A295191}" sibTransId="{E72DFC4B-71F5-4049-AA5A-9EE46D86AD57}"/>
    <dgm:cxn modelId="{11C7F119-11CD-44DF-A6BF-47A5B1FC51C8}" type="presOf" srcId="{C76F2313-43AB-49F1-A0BB-F8B61A295191}" destId="{ACB32529-B241-4098-81B3-0FDDEF4A8C35}" srcOrd="0" destOrd="0" presId="urn:microsoft.com/office/officeart/2005/8/layout/hierarchy2"/>
    <dgm:cxn modelId="{AC844A3C-45EE-4318-BE81-59C948431F23}" type="presOf" srcId="{796DBC4A-AE97-4EDC-B53A-69BC850930AE}" destId="{BB930F1A-0AA9-4A63-8310-3157DA7B4698}" srcOrd="0" destOrd="0" presId="urn:microsoft.com/office/officeart/2005/8/layout/hierarchy2"/>
    <dgm:cxn modelId="{9DE6533D-6B99-4439-8A2D-F608282FADEC}" srcId="{7CD91200-B318-4C45-B9C9-86E2DF688254}" destId="{E89946A4-8B45-42DA-B6E0-5DFAF50DA35E}" srcOrd="0" destOrd="0" parTransId="{E1401D59-6196-46B4-A6D7-09F418ECB1A8}" sibTransId="{0595A94A-F28E-4972-8226-7CFDB91FA8DD}"/>
    <dgm:cxn modelId="{2BBF0762-1121-4DF9-BF72-7EFE91F32FFA}" type="presOf" srcId="{E1401D59-6196-46B4-A6D7-09F418ECB1A8}" destId="{F1BC80D6-D87A-425C-8C78-B47587EBA81C}" srcOrd="0" destOrd="0" presId="urn:microsoft.com/office/officeart/2005/8/layout/hierarchy2"/>
    <dgm:cxn modelId="{9AA3AA62-1EC7-412A-8058-1D6DFC3E26D5}" type="presOf" srcId="{37D6FAF8-4445-43D5-8134-F9B111416D48}" destId="{B00595F6-E56C-46D3-9A5B-FEED472AF200}" srcOrd="1" destOrd="0" presId="urn:microsoft.com/office/officeart/2005/8/layout/hierarchy2"/>
    <dgm:cxn modelId="{2D8F2D68-D739-44D5-9B2A-76FEC0C8D407}" srcId="{4349084E-53CF-4B04-ABBA-AA558F7B506D}" destId="{7CD91200-B318-4C45-B9C9-86E2DF688254}" srcOrd="0" destOrd="0" parTransId="{6F36D30A-4AEB-4E20-8FF6-C408CABD9958}" sibTransId="{BBCD9991-F681-4132-971D-A882FD643FEB}"/>
    <dgm:cxn modelId="{79C82E49-B0F7-4F72-903D-11DA8C0EA2FA}" type="presOf" srcId="{380D6180-2896-4EC2-8478-3AF53C5B36ED}" destId="{A397D319-51B4-4FB0-A888-DD0EA1459FC5}" srcOrd="0" destOrd="0" presId="urn:microsoft.com/office/officeart/2005/8/layout/hierarchy2"/>
    <dgm:cxn modelId="{FD8FA96B-6AF4-45E8-AFA1-2B5115565216}" type="presOf" srcId="{16A008E5-62E0-4A6D-9211-D5818538C091}" destId="{0505A45E-8CA4-43CE-9486-FE8D64128C06}" srcOrd="0" destOrd="0" presId="urn:microsoft.com/office/officeart/2005/8/layout/hierarchy2"/>
    <dgm:cxn modelId="{8A4E3A70-B8B4-42BE-8752-16A68BC1CA23}" type="presOf" srcId="{7B9EE94B-76A8-45FB-B52C-F8265651E363}" destId="{FE816E99-112E-4069-B777-C4DC58D08F75}" srcOrd="1" destOrd="0" presId="urn:microsoft.com/office/officeart/2005/8/layout/hierarchy2"/>
    <dgm:cxn modelId="{27B16070-F2AE-4B37-A8B8-A8E8CB86D520}" type="presOf" srcId="{175FC35E-A591-4293-880D-F1394B0BB9BD}" destId="{298A153D-A811-45BD-8DFD-16CBEB85A1FB}" srcOrd="1" destOrd="0" presId="urn:microsoft.com/office/officeart/2005/8/layout/hierarchy2"/>
    <dgm:cxn modelId="{F37A8951-61F2-4C4E-828B-53D9110A6340}" type="presOf" srcId="{4349084E-53CF-4B04-ABBA-AA558F7B506D}" destId="{EB8A743A-F835-4D7D-B55C-850B78E02CBB}" srcOrd="0" destOrd="0" presId="urn:microsoft.com/office/officeart/2005/8/layout/hierarchy2"/>
    <dgm:cxn modelId="{D9F69D55-9F18-4297-9206-597130C372C7}" srcId="{E89946A4-8B45-42DA-B6E0-5DFAF50DA35E}" destId="{47EEBDD2-551B-4263-ADAD-2191DC0F0D16}" srcOrd="1" destOrd="0" parTransId="{175FC35E-A591-4293-880D-F1394B0BB9BD}" sibTransId="{0BD941F1-816B-4FF3-A555-5D574DAAA213}"/>
    <dgm:cxn modelId="{9DFAB476-2039-4968-BCF6-A0265F65B99B}" type="presOf" srcId="{E1401D59-6196-46B4-A6D7-09F418ECB1A8}" destId="{FD39AF26-5BAA-4919-AA87-DDBBFA81E01B}" srcOrd="1" destOrd="0" presId="urn:microsoft.com/office/officeart/2005/8/layout/hierarchy2"/>
    <dgm:cxn modelId="{24E95057-1D5A-4D81-A5C4-7571DD7FF206}" type="presOf" srcId="{17C18F59-51B0-4313-BB7C-A72902129971}" destId="{F648ECA8-E200-472F-98A5-6551ACA7D209}" srcOrd="0" destOrd="0" presId="urn:microsoft.com/office/officeart/2005/8/layout/hierarchy2"/>
    <dgm:cxn modelId="{972C0A80-AFA2-4AC6-932A-3DACCDF7E297}" type="presOf" srcId="{D91658BC-F619-4395-8307-CCD8EEB275B0}" destId="{B269A094-D3F2-4C1B-8B9C-4C54F9251E0D}" srcOrd="0" destOrd="0" presId="urn:microsoft.com/office/officeart/2005/8/layout/hierarchy2"/>
    <dgm:cxn modelId="{7DC0A181-43F9-4872-B099-3459232F98DB}" type="presOf" srcId="{47EEBDD2-551B-4263-ADAD-2191DC0F0D16}" destId="{82C578D1-367B-4176-B954-A7DB195BF42B}" srcOrd="0" destOrd="0" presId="urn:microsoft.com/office/officeart/2005/8/layout/hierarchy2"/>
    <dgm:cxn modelId="{217FDAAA-9D86-4746-BA9B-9B53E45E4C94}" srcId="{E89946A4-8B45-42DA-B6E0-5DFAF50DA35E}" destId="{D91658BC-F619-4395-8307-CCD8EEB275B0}" srcOrd="0" destOrd="0" parTransId="{380D6180-2896-4EC2-8478-3AF53C5B36ED}" sibTransId="{76902699-9C0F-4F42-90D6-ACC197018090}"/>
    <dgm:cxn modelId="{48C053AF-3DCB-4E5B-BACD-0F764D684C51}" type="presOf" srcId="{7CD91200-B318-4C45-B9C9-86E2DF688254}" destId="{3273B3B1-04CD-433B-A53E-7966F0393147}" srcOrd="0" destOrd="0" presId="urn:microsoft.com/office/officeart/2005/8/layout/hierarchy2"/>
    <dgm:cxn modelId="{76E5A3BE-1B07-4E5D-9606-AAB993E3FD94}" type="presOf" srcId="{380D6180-2896-4EC2-8478-3AF53C5B36ED}" destId="{C09446A1-FF57-4CC9-95B5-78F2A9532C23}" srcOrd="1" destOrd="0" presId="urn:microsoft.com/office/officeart/2005/8/layout/hierarchy2"/>
    <dgm:cxn modelId="{C281E5C6-65D4-4937-9C8E-E590068EF028}" type="presOf" srcId="{7B9EE94B-76A8-45FB-B52C-F8265651E363}" destId="{DF0DC53B-7C4E-4457-B6D3-0E5742916954}" srcOrd="0" destOrd="0" presId="urn:microsoft.com/office/officeart/2005/8/layout/hierarchy2"/>
    <dgm:cxn modelId="{07C6B7E2-A232-48B6-A4B4-C123442BC425}" type="presOf" srcId="{175FC35E-A591-4293-880D-F1394B0BB9BD}" destId="{C89CDF02-CCF9-4D04-A966-5AA1A34B7C46}" srcOrd="0" destOrd="0" presId="urn:microsoft.com/office/officeart/2005/8/layout/hierarchy2"/>
    <dgm:cxn modelId="{FE5D44F4-18F8-4A7F-89A5-EBD48E1A9B6F}" srcId="{17C18F59-51B0-4313-BB7C-A72902129971}" destId="{16A008E5-62E0-4A6D-9211-D5818538C091}" srcOrd="1" destOrd="0" parTransId="{37D6FAF8-4445-43D5-8134-F9B111416D48}" sibTransId="{35F41AC3-F5D0-4049-9DA2-F40948530B2B}"/>
    <dgm:cxn modelId="{13B9ACC1-D7D5-4C4E-B8DF-CDAC7F7C4644}" type="presParOf" srcId="{EB8A743A-F835-4D7D-B55C-850B78E02CBB}" destId="{5AADB7D1-ACA2-47BE-8A98-291CB184CFAB}" srcOrd="0" destOrd="0" presId="urn:microsoft.com/office/officeart/2005/8/layout/hierarchy2"/>
    <dgm:cxn modelId="{B76EF508-9D5B-4C9D-8621-3EA5B880DEB1}" type="presParOf" srcId="{5AADB7D1-ACA2-47BE-8A98-291CB184CFAB}" destId="{3273B3B1-04CD-433B-A53E-7966F0393147}" srcOrd="0" destOrd="0" presId="urn:microsoft.com/office/officeart/2005/8/layout/hierarchy2"/>
    <dgm:cxn modelId="{FE2D7B29-D1BE-4BDB-9C54-7029350AAE07}" type="presParOf" srcId="{5AADB7D1-ACA2-47BE-8A98-291CB184CFAB}" destId="{D2747DE8-5325-4608-A37D-4AADD5B43918}" srcOrd="1" destOrd="0" presId="urn:microsoft.com/office/officeart/2005/8/layout/hierarchy2"/>
    <dgm:cxn modelId="{E4684644-5463-4BC0-BFA2-C4817552079F}" type="presParOf" srcId="{D2747DE8-5325-4608-A37D-4AADD5B43918}" destId="{F1BC80D6-D87A-425C-8C78-B47587EBA81C}" srcOrd="0" destOrd="0" presId="urn:microsoft.com/office/officeart/2005/8/layout/hierarchy2"/>
    <dgm:cxn modelId="{9FA20264-9310-4905-806F-8C3C689C8440}" type="presParOf" srcId="{F1BC80D6-D87A-425C-8C78-B47587EBA81C}" destId="{FD39AF26-5BAA-4919-AA87-DDBBFA81E01B}" srcOrd="0" destOrd="0" presId="urn:microsoft.com/office/officeart/2005/8/layout/hierarchy2"/>
    <dgm:cxn modelId="{E819A02B-404F-4BB2-96EE-9575704F9A69}" type="presParOf" srcId="{D2747DE8-5325-4608-A37D-4AADD5B43918}" destId="{8E08DD39-3CF9-498C-821C-7EB1186F315D}" srcOrd="1" destOrd="0" presId="urn:microsoft.com/office/officeart/2005/8/layout/hierarchy2"/>
    <dgm:cxn modelId="{6AFC6D04-9A6F-48DB-B9A5-2D782D95F10E}" type="presParOf" srcId="{8E08DD39-3CF9-498C-821C-7EB1186F315D}" destId="{E9D25365-F031-4834-B86C-AA843BB46ACB}" srcOrd="0" destOrd="0" presId="urn:microsoft.com/office/officeart/2005/8/layout/hierarchy2"/>
    <dgm:cxn modelId="{E5620EC7-C07D-4F74-B1F9-2F243CAFF164}" type="presParOf" srcId="{8E08DD39-3CF9-498C-821C-7EB1186F315D}" destId="{DE212ACF-AC40-4BCA-9335-E9DA5657D5FF}" srcOrd="1" destOrd="0" presId="urn:microsoft.com/office/officeart/2005/8/layout/hierarchy2"/>
    <dgm:cxn modelId="{EB297640-3DE2-431A-ADFF-E1E8DD50C0DA}" type="presParOf" srcId="{DE212ACF-AC40-4BCA-9335-E9DA5657D5FF}" destId="{A397D319-51B4-4FB0-A888-DD0EA1459FC5}" srcOrd="0" destOrd="0" presId="urn:microsoft.com/office/officeart/2005/8/layout/hierarchy2"/>
    <dgm:cxn modelId="{3610AB95-520C-475B-B058-4A46315AD35B}" type="presParOf" srcId="{A397D319-51B4-4FB0-A888-DD0EA1459FC5}" destId="{C09446A1-FF57-4CC9-95B5-78F2A9532C23}" srcOrd="0" destOrd="0" presId="urn:microsoft.com/office/officeart/2005/8/layout/hierarchy2"/>
    <dgm:cxn modelId="{C791E847-0050-457F-BED3-A5457170D6AE}" type="presParOf" srcId="{DE212ACF-AC40-4BCA-9335-E9DA5657D5FF}" destId="{8086BC54-1A75-4F8F-92B7-123254B47336}" srcOrd="1" destOrd="0" presId="urn:microsoft.com/office/officeart/2005/8/layout/hierarchy2"/>
    <dgm:cxn modelId="{0F787858-603E-42D1-B7A4-BE42BA5CBF69}" type="presParOf" srcId="{8086BC54-1A75-4F8F-92B7-123254B47336}" destId="{B269A094-D3F2-4C1B-8B9C-4C54F9251E0D}" srcOrd="0" destOrd="0" presId="urn:microsoft.com/office/officeart/2005/8/layout/hierarchy2"/>
    <dgm:cxn modelId="{30E8009D-7F37-4519-85FE-591597B636EE}" type="presParOf" srcId="{8086BC54-1A75-4F8F-92B7-123254B47336}" destId="{B923A4F8-0A85-40B1-9510-E6CD2BDBD2CB}" srcOrd="1" destOrd="0" presId="urn:microsoft.com/office/officeart/2005/8/layout/hierarchy2"/>
    <dgm:cxn modelId="{11037C9A-0EE2-42DD-9F29-E78DF7799A0A}" type="presParOf" srcId="{DE212ACF-AC40-4BCA-9335-E9DA5657D5FF}" destId="{C89CDF02-CCF9-4D04-A966-5AA1A34B7C46}" srcOrd="2" destOrd="0" presId="urn:microsoft.com/office/officeart/2005/8/layout/hierarchy2"/>
    <dgm:cxn modelId="{112DD666-924A-4F64-AB19-C11F36C1B6CA}" type="presParOf" srcId="{C89CDF02-CCF9-4D04-A966-5AA1A34B7C46}" destId="{298A153D-A811-45BD-8DFD-16CBEB85A1FB}" srcOrd="0" destOrd="0" presId="urn:microsoft.com/office/officeart/2005/8/layout/hierarchy2"/>
    <dgm:cxn modelId="{5D315ED2-C22E-4A19-87BA-0E2384FEA4F7}" type="presParOf" srcId="{DE212ACF-AC40-4BCA-9335-E9DA5657D5FF}" destId="{E6E72ADC-E0BE-4D30-B847-D816B18CB43B}" srcOrd="3" destOrd="0" presId="urn:microsoft.com/office/officeart/2005/8/layout/hierarchy2"/>
    <dgm:cxn modelId="{C1C4FB96-E6CA-4DC2-8E59-5B4A063AEC04}" type="presParOf" srcId="{E6E72ADC-E0BE-4D30-B847-D816B18CB43B}" destId="{82C578D1-367B-4176-B954-A7DB195BF42B}" srcOrd="0" destOrd="0" presId="urn:microsoft.com/office/officeart/2005/8/layout/hierarchy2"/>
    <dgm:cxn modelId="{185D9B35-F664-4C0B-8E89-1AEF08BE5DDE}" type="presParOf" srcId="{E6E72ADC-E0BE-4D30-B847-D816B18CB43B}" destId="{F2A2F6A8-A191-4302-8819-36134E546E4A}" srcOrd="1" destOrd="0" presId="urn:microsoft.com/office/officeart/2005/8/layout/hierarchy2"/>
    <dgm:cxn modelId="{5F3A6ABE-C900-4DAC-9421-1548133C7669}" type="presParOf" srcId="{D2747DE8-5325-4608-A37D-4AADD5B43918}" destId="{DF0DC53B-7C4E-4457-B6D3-0E5742916954}" srcOrd="2" destOrd="0" presId="urn:microsoft.com/office/officeart/2005/8/layout/hierarchy2"/>
    <dgm:cxn modelId="{9E338E35-4722-4277-8DA1-5B146F3036E0}" type="presParOf" srcId="{DF0DC53B-7C4E-4457-B6D3-0E5742916954}" destId="{FE816E99-112E-4069-B777-C4DC58D08F75}" srcOrd="0" destOrd="0" presId="urn:microsoft.com/office/officeart/2005/8/layout/hierarchy2"/>
    <dgm:cxn modelId="{6F6C4208-6CBF-4836-AA58-E7DB7DE8DEC7}" type="presParOf" srcId="{D2747DE8-5325-4608-A37D-4AADD5B43918}" destId="{1622C1C3-57E9-45EF-A0FA-7467ACA54404}" srcOrd="3" destOrd="0" presId="urn:microsoft.com/office/officeart/2005/8/layout/hierarchy2"/>
    <dgm:cxn modelId="{0760A168-A14C-4D51-A4AA-796A3FCAD86F}" type="presParOf" srcId="{1622C1C3-57E9-45EF-A0FA-7467ACA54404}" destId="{F648ECA8-E200-472F-98A5-6551ACA7D209}" srcOrd="0" destOrd="0" presId="urn:microsoft.com/office/officeart/2005/8/layout/hierarchy2"/>
    <dgm:cxn modelId="{F57F9D5A-D898-4F42-B14A-A7831057EFFC}" type="presParOf" srcId="{1622C1C3-57E9-45EF-A0FA-7467ACA54404}" destId="{0B12504D-90CB-4422-BD9A-ED707D479A95}" srcOrd="1" destOrd="0" presId="urn:microsoft.com/office/officeart/2005/8/layout/hierarchy2"/>
    <dgm:cxn modelId="{390732DB-3730-4E8D-868A-72CA1E2B59B9}" type="presParOf" srcId="{0B12504D-90CB-4422-BD9A-ED707D479A95}" destId="{ACB32529-B241-4098-81B3-0FDDEF4A8C35}" srcOrd="0" destOrd="0" presId="urn:microsoft.com/office/officeart/2005/8/layout/hierarchy2"/>
    <dgm:cxn modelId="{2F1924F4-A092-4D99-91BC-EEF31685A672}" type="presParOf" srcId="{ACB32529-B241-4098-81B3-0FDDEF4A8C35}" destId="{0BCDF233-0F20-4388-BD68-9B6ADB89E755}" srcOrd="0" destOrd="0" presId="urn:microsoft.com/office/officeart/2005/8/layout/hierarchy2"/>
    <dgm:cxn modelId="{74EAF8DC-0908-4BB7-8DE4-DF5BDAD079F0}" type="presParOf" srcId="{0B12504D-90CB-4422-BD9A-ED707D479A95}" destId="{15873376-C929-4B46-8308-91EF660BA77D}" srcOrd="1" destOrd="0" presId="urn:microsoft.com/office/officeart/2005/8/layout/hierarchy2"/>
    <dgm:cxn modelId="{0BEDF620-E10F-44A0-BB3D-97F360B4D524}" type="presParOf" srcId="{15873376-C929-4B46-8308-91EF660BA77D}" destId="{BB930F1A-0AA9-4A63-8310-3157DA7B4698}" srcOrd="0" destOrd="0" presId="urn:microsoft.com/office/officeart/2005/8/layout/hierarchy2"/>
    <dgm:cxn modelId="{A8A1E0E7-35C5-43B8-ADDC-1F2FBB2F1ACE}" type="presParOf" srcId="{15873376-C929-4B46-8308-91EF660BA77D}" destId="{3EE30958-1E45-4A36-A33E-C072E386D1C6}" srcOrd="1" destOrd="0" presId="urn:microsoft.com/office/officeart/2005/8/layout/hierarchy2"/>
    <dgm:cxn modelId="{57DFDA7C-3C09-4291-AC21-18FF70B4C8E9}" type="presParOf" srcId="{0B12504D-90CB-4422-BD9A-ED707D479A95}" destId="{F91297EA-5963-46BE-A1AC-E23632A83905}" srcOrd="2" destOrd="0" presId="urn:microsoft.com/office/officeart/2005/8/layout/hierarchy2"/>
    <dgm:cxn modelId="{85D3B992-3FAA-4DC3-8D4D-44163E6C4FD7}" type="presParOf" srcId="{F91297EA-5963-46BE-A1AC-E23632A83905}" destId="{B00595F6-E56C-46D3-9A5B-FEED472AF200}" srcOrd="0" destOrd="0" presId="urn:microsoft.com/office/officeart/2005/8/layout/hierarchy2"/>
    <dgm:cxn modelId="{C06D24D5-3B76-40EB-A9D8-9F627E1DC180}" type="presParOf" srcId="{0B12504D-90CB-4422-BD9A-ED707D479A95}" destId="{3240CB68-0B4A-4064-8D50-907B9FB53820}" srcOrd="3" destOrd="0" presId="urn:microsoft.com/office/officeart/2005/8/layout/hierarchy2"/>
    <dgm:cxn modelId="{B400C201-C294-4550-9EBC-D9D01FACAD0F}" type="presParOf" srcId="{3240CB68-0B4A-4064-8D50-907B9FB53820}" destId="{0505A45E-8CA4-43CE-9486-FE8D64128C06}" srcOrd="0" destOrd="0" presId="urn:microsoft.com/office/officeart/2005/8/layout/hierarchy2"/>
    <dgm:cxn modelId="{890669CC-89EE-47B6-B5AC-4FBC6D8C97B3}" type="presParOf" srcId="{3240CB68-0B4A-4064-8D50-907B9FB53820}" destId="{3B428186-79F4-4823-8AF6-0BDF282EF08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3B3B1-04CD-433B-A53E-7966F0393147}">
      <dsp:nvSpPr>
        <dsp:cNvPr id="0" name=""/>
        <dsp:cNvSpPr/>
      </dsp:nvSpPr>
      <dsp:spPr>
        <a:xfrm>
          <a:off x="2116" y="2174875"/>
          <a:ext cx="2137833" cy="1068916"/>
        </a:xfrm>
        <a:prstGeom prst="roundRect">
          <a:avLst>
            <a:gd name="adj" fmla="val 10000"/>
          </a:avLst>
        </a:prstGeom>
        <a:solidFill>
          <a:schemeClr val="accent6">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t>装置设计</a:t>
          </a:r>
          <a:endParaRPr lang="en-US" altLang="zh-CN" sz="2700" kern="1200" dirty="0"/>
        </a:p>
        <a:p>
          <a:pPr marL="0" lvl="0" indent="0" algn="ctr" defTabSz="1200150">
            <a:lnSpc>
              <a:spcPct val="90000"/>
            </a:lnSpc>
            <a:spcBef>
              <a:spcPct val="0"/>
            </a:spcBef>
            <a:spcAft>
              <a:spcPct val="35000"/>
            </a:spcAft>
            <a:buNone/>
          </a:pPr>
          <a:r>
            <a:rPr lang="zh-CN" altLang="en-US" sz="2700" kern="1200" dirty="0"/>
            <a:t>与实现</a:t>
          </a:r>
        </a:p>
      </dsp:txBody>
      <dsp:txXfrm>
        <a:off x="33423" y="2206182"/>
        <a:ext cx="2075219" cy="1006302"/>
      </dsp:txXfrm>
    </dsp:sp>
    <dsp:sp modelId="{F1BC80D6-D87A-425C-8C78-B47587EBA81C}">
      <dsp:nvSpPr>
        <dsp:cNvPr id="0" name=""/>
        <dsp:cNvSpPr/>
      </dsp:nvSpPr>
      <dsp:spPr>
        <a:xfrm rot="18289469">
          <a:off x="1818797" y="2076952"/>
          <a:ext cx="1497437" cy="35507"/>
        </a:xfrm>
        <a:custGeom>
          <a:avLst/>
          <a:gdLst/>
          <a:ahLst/>
          <a:cxnLst/>
          <a:rect l="0" t="0" r="0" b="0"/>
          <a:pathLst>
            <a:path>
              <a:moveTo>
                <a:pt x="0" y="17753"/>
              </a:moveTo>
              <a:lnTo>
                <a:pt x="1497437" y="17753"/>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530080" y="2057270"/>
        <a:ext cx="74871" cy="74871"/>
      </dsp:txXfrm>
    </dsp:sp>
    <dsp:sp modelId="{E9D25365-F031-4834-B86C-AA843BB46ACB}">
      <dsp:nvSpPr>
        <dsp:cNvPr id="0" name=""/>
        <dsp:cNvSpPr/>
      </dsp:nvSpPr>
      <dsp:spPr>
        <a:xfrm>
          <a:off x="2995083" y="945620"/>
          <a:ext cx="2137833" cy="1068916"/>
        </a:xfrm>
        <a:prstGeom prst="roundRect">
          <a:avLst>
            <a:gd name="adj" fmla="val 1000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t>实验装置</a:t>
          </a:r>
        </a:p>
      </dsp:txBody>
      <dsp:txXfrm>
        <a:off x="3026390" y="976927"/>
        <a:ext cx="2075219" cy="1006302"/>
      </dsp:txXfrm>
    </dsp:sp>
    <dsp:sp modelId="{A397D319-51B4-4FB0-A888-DD0EA1459FC5}">
      <dsp:nvSpPr>
        <dsp:cNvPr id="0" name=""/>
        <dsp:cNvSpPr/>
      </dsp:nvSpPr>
      <dsp:spPr>
        <a:xfrm rot="19457599">
          <a:off x="5033933" y="1155011"/>
          <a:ext cx="1053099" cy="35507"/>
        </a:xfrm>
        <a:custGeom>
          <a:avLst/>
          <a:gdLst/>
          <a:ahLst/>
          <a:cxnLst/>
          <a:rect l="0" t="0" r="0" b="0"/>
          <a:pathLst>
            <a:path>
              <a:moveTo>
                <a:pt x="0" y="17753"/>
              </a:moveTo>
              <a:lnTo>
                <a:pt x="1053099" y="1775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534155" y="1146438"/>
        <a:ext cx="52654" cy="52654"/>
      </dsp:txXfrm>
    </dsp:sp>
    <dsp:sp modelId="{B269A094-D3F2-4C1B-8B9C-4C54F9251E0D}">
      <dsp:nvSpPr>
        <dsp:cNvPr id="0" name=""/>
        <dsp:cNvSpPr/>
      </dsp:nvSpPr>
      <dsp:spPr>
        <a:xfrm>
          <a:off x="5988050" y="330993"/>
          <a:ext cx="2137833" cy="1068916"/>
        </a:xfrm>
        <a:prstGeom prst="roundRect">
          <a:avLst>
            <a:gd name="adj" fmla="val 10000"/>
          </a:avLst>
        </a:prstGeom>
        <a:solidFill>
          <a:schemeClr val="accent6">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t>电桥搭建</a:t>
          </a:r>
        </a:p>
      </dsp:txBody>
      <dsp:txXfrm>
        <a:off x="6019357" y="362300"/>
        <a:ext cx="2075219" cy="1006302"/>
      </dsp:txXfrm>
    </dsp:sp>
    <dsp:sp modelId="{C89CDF02-CCF9-4D04-A966-5AA1A34B7C46}">
      <dsp:nvSpPr>
        <dsp:cNvPr id="0" name=""/>
        <dsp:cNvSpPr/>
      </dsp:nvSpPr>
      <dsp:spPr>
        <a:xfrm rot="2142401">
          <a:off x="5033933" y="1769638"/>
          <a:ext cx="1053099" cy="35507"/>
        </a:xfrm>
        <a:custGeom>
          <a:avLst/>
          <a:gdLst/>
          <a:ahLst/>
          <a:cxnLst/>
          <a:rect l="0" t="0" r="0" b="0"/>
          <a:pathLst>
            <a:path>
              <a:moveTo>
                <a:pt x="0" y="17753"/>
              </a:moveTo>
              <a:lnTo>
                <a:pt x="1053099" y="1775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534155" y="1761065"/>
        <a:ext cx="52654" cy="52654"/>
      </dsp:txXfrm>
    </dsp:sp>
    <dsp:sp modelId="{82C578D1-367B-4176-B954-A7DB195BF42B}">
      <dsp:nvSpPr>
        <dsp:cNvPr id="0" name=""/>
        <dsp:cNvSpPr/>
      </dsp:nvSpPr>
      <dsp:spPr>
        <a:xfrm>
          <a:off x="5988050" y="1560248"/>
          <a:ext cx="2137833" cy="1068916"/>
        </a:xfrm>
        <a:prstGeom prst="roundRect">
          <a:avLst>
            <a:gd name="adj" fmla="val 10000"/>
          </a:avLst>
        </a:prstGeom>
        <a:solidFill>
          <a:schemeClr val="accent6">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t>结果分析</a:t>
          </a:r>
        </a:p>
      </dsp:txBody>
      <dsp:txXfrm>
        <a:off x="6019357" y="1591555"/>
        <a:ext cx="2075219" cy="1006302"/>
      </dsp:txXfrm>
    </dsp:sp>
    <dsp:sp modelId="{DF0DC53B-7C4E-4457-B6D3-0E5742916954}">
      <dsp:nvSpPr>
        <dsp:cNvPr id="0" name=""/>
        <dsp:cNvSpPr/>
      </dsp:nvSpPr>
      <dsp:spPr>
        <a:xfrm rot="3310531">
          <a:off x="1818797" y="3306206"/>
          <a:ext cx="1497437" cy="35507"/>
        </a:xfrm>
        <a:custGeom>
          <a:avLst/>
          <a:gdLst/>
          <a:ahLst/>
          <a:cxnLst/>
          <a:rect l="0" t="0" r="0" b="0"/>
          <a:pathLst>
            <a:path>
              <a:moveTo>
                <a:pt x="0" y="17753"/>
              </a:moveTo>
              <a:lnTo>
                <a:pt x="1497437" y="17753"/>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530080" y="3286524"/>
        <a:ext cx="74871" cy="74871"/>
      </dsp:txXfrm>
    </dsp:sp>
    <dsp:sp modelId="{F648ECA8-E200-472F-98A5-6551ACA7D209}">
      <dsp:nvSpPr>
        <dsp:cNvPr id="0" name=""/>
        <dsp:cNvSpPr/>
      </dsp:nvSpPr>
      <dsp:spPr>
        <a:xfrm>
          <a:off x="2995083" y="3404129"/>
          <a:ext cx="2137833" cy="1068916"/>
        </a:xfrm>
        <a:prstGeom prst="roundRect">
          <a:avLst>
            <a:gd name="adj" fmla="val 1000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t>应用装置</a:t>
          </a:r>
        </a:p>
      </dsp:txBody>
      <dsp:txXfrm>
        <a:off x="3026390" y="3435436"/>
        <a:ext cx="2075219" cy="1006302"/>
      </dsp:txXfrm>
    </dsp:sp>
    <dsp:sp modelId="{ACB32529-B241-4098-81B3-0FDDEF4A8C35}">
      <dsp:nvSpPr>
        <dsp:cNvPr id="0" name=""/>
        <dsp:cNvSpPr/>
      </dsp:nvSpPr>
      <dsp:spPr>
        <a:xfrm rot="19457599">
          <a:off x="5033933" y="3613520"/>
          <a:ext cx="1053099" cy="35507"/>
        </a:xfrm>
        <a:custGeom>
          <a:avLst/>
          <a:gdLst/>
          <a:ahLst/>
          <a:cxnLst/>
          <a:rect l="0" t="0" r="0" b="0"/>
          <a:pathLst>
            <a:path>
              <a:moveTo>
                <a:pt x="0" y="17753"/>
              </a:moveTo>
              <a:lnTo>
                <a:pt x="1053099" y="1775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534155" y="3604946"/>
        <a:ext cx="52654" cy="52654"/>
      </dsp:txXfrm>
    </dsp:sp>
    <dsp:sp modelId="{BB930F1A-0AA9-4A63-8310-3157DA7B4698}">
      <dsp:nvSpPr>
        <dsp:cNvPr id="0" name=""/>
        <dsp:cNvSpPr/>
      </dsp:nvSpPr>
      <dsp:spPr>
        <a:xfrm>
          <a:off x="5988050" y="2789502"/>
          <a:ext cx="2137833" cy="1068916"/>
        </a:xfrm>
        <a:prstGeom prst="roundRect">
          <a:avLst>
            <a:gd name="adj" fmla="val 10000"/>
          </a:avLst>
        </a:prstGeom>
        <a:solidFill>
          <a:schemeClr val="accent6">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t>电路结构</a:t>
          </a:r>
        </a:p>
      </dsp:txBody>
      <dsp:txXfrm>
        <a:off x="6019357" y="2820809"/>
        <a:ext cx="2075219" cy="1006302"/>
      </dsp:txXfrm>
    </dsp:sp>
    <dsp:sp modelId="{F91297EA-5963-46BE-A1AC-E23632A83905}">
      <dsp:nvSpPr>
        <dsp:cNvPr id="0" name=""/>
        <dsp:cNvSpPr/>
      </dsp:nvSpPr>
      <dsp:spPr>
        <a:xfrm rot="2142401">
          <a:off x="5033933" y="4228147"/>
          <a:ext cx="1053099" cy="35507"/>
        </a:xfrm>
        <a:custGeom>
          <a:avLst/>
          <a:gdLst/>
          <a:ahLst/>
          <a:cxnLst/>
          <a:rect l="0" t="0" r="0" b="0"/>
          <a:pathLst>
            <a:path>
              <a:moveTo>
                <a:pt x="0" y="17753"/>
              </a:moveTo>
              <a:lnTo>
                <a:pt x="1053099" y="1775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534155" y="4219573"/>
        <a:ext cx="52654" cy="52654"/>
      </dsp:txXfrm>
    </dsp:sp>
    <dsp:sp modelId="{0505A45E-8CA4-43CE-9486-FE8D64128C06}">
      <dsp:nvSpPr>
        <dsp:cNvPr id="0" name=""/>
        <dsp:cNvSpPr/>
      </dsp:nvSpPr>
      <dsp:spPr>
        <a:xfrm>
          <a:off x="5988050" y="4018756"/>
          <a:ext cx="2137833" cy="1068916"/>
        </a:xfrm>
        <a:prstGeom prst="roundRect">
          <a:avLst>
            <a:gd name="adj" fmla="val 10000"/>
          </a:avLst>
        </a:prstGeom>
        <a:solidFill>
          <a:schemeClr val="accent6">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t>数据分析</a:t>
          </a:r>
        </a:p>
      </dsp:txBody>
      <dsp:txXfrm>
        <a:off x="6019357" y="4050063"/>
        <a:ext cx="2075219" cy="10063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20B40525-1249-DC0C-ECBC-0FFDB57956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D56D65B-AF5E-E0B7-BD78-DA566B97D5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F4E386-0102-4E1D-A70E-F878C5E986CC}" type="datetimeFigureOut">
              <a:rPr lang="zh-CN" altLang="en-US" smtClean="0"/>
              <a:t>2023-09-25</a:t>
            </a:fld>
            <a:endParaRPr lang="zh-CN" altLang="en-US"/>
          </a:p>
        </p:txBody>
      </p:sp>
      <p:sp>
        <p:nvSpPr>
          <p:cNvPr id="4" name="页脚占位符 3">
            <a:extLst>
              <a:ext uri="{FF2B5EF4-FFF2-40B4-BE49-F238E27FC236}">
                <a16:creationId xmlns:a16="http://schemas.microsoft.com/office/drawing/2014/main" id="{18D33A76-F909-2BB5-7EE0-64AB8BACD0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FFBD5E47-BFD1-907A-C4EC-B507EF472D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7C3FC0-4EE6-4577-8B1B-93FD2FD607C5}" type="slidenum">
              <a:rPr lang="zh-CN" altLang="en-US" smtClean="0"/>
              <a:t>‹#›</a:t>
            </a:fld>
            <a:endParaRPr lang="zh-CN" altLang="en-US"/>
          </a:p>
        </p:txBody>
      </p:sp>
    </p:spTree>
    <p:extLst>
      <p:ext uri="{BB962C8B-B14F-4D97-AF65-F5344CB8AC3E}">
        <p14:creationId xmlns:p14="http://schemas.microsoft.com/office/powerpoint/2010/main" val="2873215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2023-09-25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2426076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亮亮图文旗舰店</a:t>
            </a:r>
          </a:p>
          <a:p>
            <a:r>
              <a:rPr lang="en-US" altLang="zh-CN" dirty="0"/>
              <a:t>https://liangliangtuwen.tmall.com</a:t>
            </a:r>
          </a:p>
        </p:txBody>
      </p:sp>
    </p:spTree>
    <p:extLst>
      <p:ext uri="{BB962C8B-B14F-4D97-AF65-F5344CB8AC3E}">
        <p14:creationId xmlns:p14="http://schemas.microsoft.com/office/powerpoint/2010/main" val="1581359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88DF6D7-8321-46A8-81C8-7C3B5AABCBEF}" type="datetime1">
              <a:rPr lang="zh-CN" altLang="en-US" smtClean="0"/>
              <a:t>2023-09-25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F8369B-F710-4CE9-A0B8-9F511945CEE2}"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1DE112-DA47-4F63-97C9-062BACEB8737}" type="datetime1">
              <a:rPr lang="zh-CN" altLang="en-US" smtClean="0"/>
              <a:t>2023-09-25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F8369B-F710-4CE9-A0B8-9F511945CEE2}"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4C292CC-9BB2-44B7-A7BD-2D0C5E00357C}" type="datetime1">
              <a:rPr lang="zh-CN" altLang="en-US" smtClean="0"/>
              <a:t>2023-09-25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F8369B-F710-4CE9-A0B8-9F511945CEE2}"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C24672A-7725-4D5C-BC9D-523B0605524B}" type="datetime1">
              <a:rPr lang="zh-CN" altLang="en-US" smtClean="0"/>
              <a:t>2023-09-25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F8369B-F710-4CE9-A0B8-9F511945CEE2}"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5D28D4A-5FD6-4BFA-AE86-9C5E5CD6EFBA}" type="datetime1">
              <a:rPr lang="zh-CN" altLang="en-US" smtClean="0"/>
              <a:t>2023-09-25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F8369B-F710-4CE9-A0B8-9F511945CEE2}"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B46DEC-F4AA-4FE1-AF9D-CDF61914C109}" type="datetime1">
              <a:rPr lang="zh-CN" altLang="en-US" smtClean="0"/>
              <a:t>2023-09-25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F8369B-F710-4CE9-A0B8-9F511945CEE2}"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1EE6CE1-4323-4A94-9AB3-C6317BCD1FDB}" type="datetime1">
              <a:rPr lang="zh-CN" altLang="en-US" smtClean="0"/>
              <a:t>2023-09-25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0F8369B-F710-4CE9-A0B8-9F511945CEE2}"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B4DFD50-6B4A-4C53-8884-15CAB0EC552D}" type="datetime1">
              <a:rPr lang="zh-CN" altLang="en-US" smtClean="0"/>
              <a:t>2023-09-25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0F8369B-F710-4CE9-A0B8-9F511945CEE2}"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E85A39-7E8C-47C3-8A00-57A093B8D08F}" type="datetime1">
              <a:rPr lang="zh-CN" altLang="en-US" smtClean="0"/>
              <a:t>2023-09-25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0F8369B-F710-4CE9-A0B8-9F511945CEE2}"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895E37D-F354-41B2-A8D0-F4948C5459CC}" type="datetime1">
              <a:rPr lang="zh-CN" altLang="en-US" smtClean="0"/>
              <a:t>2023-09-25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F8369B-F710-4CE9-A0B8-9F511945CEE2}"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596727-1843-4408-A307-17C23EF93E06}" type="datetime1">
              <a:rPr lang="zh-CN" altLang="en-US" smtClean="0"/>
              <a:t>2023-09-25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F8369B-F710-4CE9-A0B8-9F511945CEE2}"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38609-7445-42A2-A100-A0384217210F}" type="datetime1">
              <a:rPr lang="zh-CN" altLang="en-US" smtClean="0"/>
              <a:t>2023-09-25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8369B-F710-4CE9-A0B8-9F511945CEE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50.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a14:imgLayer r:embed="rId4">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73528" y="1959573"/>
            <a:ext cx="5761439" cy="0"/>
            <a:chOff x="743958" y="3475975"/>
            <a:chExt cx="5761439" cy="0"/>
          </a:xfrm>
        </p:grpSpPr>
        <p:cxnSp>
          <p:nvCxnSpPr>
            <p:cNvPr id="241" name="直接连接符 240"/>
            <p:cNvCxnSpPr/>
            <p:nvPr/>
          </p:nvCxnSpPr>
          <p:spPr>
            <a:xfrm flipH="1">
              <a:off x="1547400" y="3475975"/>
              <a:ext cx="4957997" cy="0"/>
            </a:xfrm>
            <a:prstGeom prst="line">
              <a:avLst/>
            </a:prstGeom>
            <a:ln w="762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2" name="直接连接符 241"/>
            <p:cNvCxnSpPr/>
            <p:nvPr/>
          </p:nvCxnSpPr>
          <p:spPr>
            <a:xfrm flipH="1" flipV="1">
              <a:off x="951148" y="3475975"/>
              <a:ext cx="546227" cy="0"/>
            </a:xfrm>
            <a:prstGeom prst="line">
              <a:avLst/>
            </a:prstGeom>
            <a:ln w="7620">
              <a:solidFill>
                <a:schemeClr val="tx1">
                  <a:lumMod val="50000"/>
                  <a:lumOff val="50000"/>
                </a:schemeClr>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43" name="直接连接符 242"/>
            <p:cNvCxnSpPr/>
            <p:nvPr/>
          </p:nvCxnSpPr>
          <p:spPr>
            <a:xfrm flipH="1" flipV="1">
              <a:off x="743958" y="3475975"/>
              <a:ext cx="141265" cy="0"/>
            </a:xfrm>
            <a:prstGeom prst="line">
              <a:avLst/>
            </a:prstGeom>
            <a:ln w="762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45" name="组合 244"/>
          <p:cNvGrpSpPr/>
          <p:nvPr/>
        </p:nvGrpSpPr>
        <p:grpSpPr>
          <a:xfrm flipV="1">
            <a:off x="258818" y="2987263"/>
            <a:ext cx="5776149" cy="0"/>
            <a:chOff x="1170147" y="2641879"/>
            <a:chExt cx="7973853" cy="0"/>
          </a:xfrm>
        </p:grpSpPr>
        <p:cxnSp>
          <p:nvCxnSpPr>
            <p:cNvPr id="246" name="直接连接符 245"/>
            <p:cNvCxnSpPr/>
            <p:nvPr/>
          </p:nvCxnSpPr>
          <p:spPr>
            <a:xfrm flipV="1">
              <a:off x="1170147" y="2641879"/>
              <a:ext cx="6864719" cy="0"/>
            </a:xfrm>
            <a:prstGeom prst="line">
              <a:avLst/>
            </a:prstGeom>
            <a:ln w="762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p:nvPr/>
          </p:nvCxnSpPr>
          <p:spPr>
            <a:xfrm>
              <a:off x="8103924" y="2641879"/>
              <a:ext cx="754055" cy="0"/>
            </a:xfrm>
            <a:prstGeom prst="line">
              <a:avLst/>
            </a:prstGeom>
            <a:ln w="7620">
              <a:solidFill>
                <a:schemeClr val="tx1">
                  <a:lumMod val="50000"/>
                  <a:lumOff val="50000"/>
                </a:schemeClr>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48" name="直接连接符 247"/>
            <p:cNvCxnSpPr/>
            <p:nvPr/>
          </p:nvCxnSpPr>
          <p:spPr>
            <a:xfrm>
              <a:off x="8948986" y="2641879"/>
              <a:ext cx="195014" cy="0"/>
            </a:xfrm>
            <a:prstGeom prst="line">
              <a:avLst/>
            </a:prstGeom>
            <a:ln w="762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240" name="图片 239">
            <a:extLst>
              <a:ext uri="{FF2B5EF4-FFF2-40B4-BE49-F238E27FC236}">
                <a16:creationId xmlns:a16="http://schemas.microsoft.com/office/drawing/2014/main" id="{3CE572F7-D68C-22B2-D9FF-09390894D086}"/>
              </a:ext>
            </a:extLst>
          </p:cNvPr>
          <p:cNvPicPr>
            <a:picLocks noChangeAspect="1"/>
          </p:cNvPicPr>
          <p:nvPr/>
        </p:nvPicPr>
        <p:blipFill rotWithShape="1">
          <a:blip r:embed="rId5" cstate="print">
            <a:duotone>
              <a:prstClr val="black"/>
              <a:srgbClr val="C0CCC6">
                <a:tint val="45000"/>
                <a:satMod val="400000"/>
              </a:srgbClr>
            </a:duotone>
            <a:extLst>
              <a:ext uri="{28A0092B-C50C-407E-A947-70E740481C1C}">
                <a14:useLocalDpi xmlns:a14="http://schemas.microsoft.com/office/drawing/2010/main" val="0"/>
              </a:ext>
            </a:extLst>
          </a:blip>
          <a:srcRect b="24684"/>
          <a:stretch/>
        </p:blipFill>
        <p:spPr>
          <a:xfrm>
            <a:off x="6225832" y="2193743"/>
            <a:ext cx="5709643" cy="5160290"/>
          </a:xfrm>
          <a:prstGeom prst="roundRect">
            <a:avLst>
              <a:gd name="adj" fmla="val 22062"/>
            </a:avLst>
          </a:prstGeom>
          <a:solidFill>
            <a:schemeClr val="bg1"/>
          </a:solidFill>
          <a:effectLst>
            <a:softEdge rad="635000"/>
          </a:effectLst>
        </p:spPr>
      </p:pic>
      <p:sp>
        <p:nvSpPr>
          <p:cNvPr id="244" name="矩形 243">
            <a:extLst>
              <a:ext uri="{FF2B5EF4-FFF2-40B4-BE49-F238E27FC236}">
                <a16:creationId xmlns:a16="http://schemas.microsoft.com/office/drawing/2014/main" id="{09D7474C-0538-8D3D-670B-07463DA27F98}"/>
              </a:ext>
            </a:extLst>
          </p:cNvPr>
          <p:cNvSpPr/>
          <p:nvPr/>
        </p:nvSpPr>
        <p:spPr>
          <a:xfrm>
            <a:off x="-944950" y="2056080"/>
            <a:ext cx="11210179" cy="1754326"/>
          </a:xfrm>
          <a:prstGeom prst="rect">
            <a:avLst/>
          </a:prstGeom>
          <a:noFill/>
        </p:spPr>
        <p:txBody>
          <a:bodyPr wrap="square" lIns="91440" tIns="45720" rIns="91440" bIns="45720">
            <a:spAutoFit/>
          </a:bodyPr>
          <a:lstStyle/>
          <a:p>
            <a:pPr algn="ctr"/>
            <a:r>
              <a:rPr lang="zh-CN" altLang="en-US" sz="4800" b="1" dirty="0">
                <a:ln w="0"/>
                <a:solidFill>
                  <a:srgbClr val="547C64"/>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rPr>
              <a:t>基于溶液导电性的温度测量</a:t>
            </a:r>
            <a:endParaRPr lang="en-US" altLang="zh-CN" sz="4800" b="1" dirty="0">
              <a:ln w="0"/>
              <a:solidFill>
                <a:srgbClr val="547C64"/>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endParaRPr>
          </a:p>
          <a:p>
            <a:pPr algn="ctr"/>
            <a:r>
              <a:rPr lang="en-US" altLang="zh-CN" sz="6000" b="1" cap="none" spc="0" dirty="0">
                <a:ln w="0"/>
                <a:solidFill>
                  <a:srgbClr val="547C64"/>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rPr>
              <a:t>             </a:t>
            </a:r>
          </a:p>
        </p:txBody>
      </p:sp>
      <p:sp>
        <p:nvSpPr>
          <p:cNvPr id="253" name="灯片编号占位符 252">
            <a:extLst>
              <a:ext uri="{FF2B5EF4-FFF2-40B4-BE49-F238E27FC236}">
                <a16:creationId xmlns:a16="http://schemas.microsoft.com/office/drawing/2014/main" id="{6593C534-B9F5-6065-2682-7A46132778E8}"/>
              </a:ext>
            </a:extLst>
          </p:cNvPr>
          <p:cNvSpPr>
            <a:spLocks noGrp="1"/>
          </p:cNvSpPr>
          <p:nvPr>
            <p:ph type="sldNum" sz="quarter" idx="12"/>
          </p:nvPr>
        </p:nvSpPr>
        <p:spPr/>
        <p:txBody>
          <a:bodyPr/>
          <a:lstStyle/>
          <a:p>
            <a:fld id="{D0F8369B-F710-4CE9-A0B8-9F511945CEE2}" type="slidenum">
              <a:rPr lang="zh-CN" altLang="en-US" smtClean="0"/>
              <a:pPr/>
              <a:t>1</a:t>
            </a:fld>
            <a:endParaRPr lang="zh-CN" altLang="en-US"/>
          </a:p>
        </p:txBody>
      </p:sp>
      <p:sp>
        <p:nvSpPr>
          <p:cNvPr id="4" name="文本框 3">
            <a:extLst>
              <a:ext uri="{FF2B5EF4-FFF2-40B4-BE49-F238E27FC236}">
                <a16:creationId xmlns:a16="http://schemas.microsoft.com/office/drawing/2014/main" id="{6469F73D-08E0-453F-85CA-2729A0965EBC}"/>
              </a:ext>
            </a:extLst>
          </p:cNvPr>
          <p:cNvSpPr txBox="1"/>
          <p:nvPr/>
        </p:nvSpPr>
        <p:spPr>
          <a:xfrm>
            <a:off x="1289956" y="3216729"/>
            <a:ext cx="5872843" cy="962956"/>
          </a:xfrm>
          <a:prstGeom prst="rect">
            <a:avLst/>
          </a:prstGeom>
          <a:noFill/>
        </p:spPr>
        <p:txBody>
          <a:bodyPr wrap="square" rtlCol="0">
            <a:spAutoFit/>
          </a:bodyPr>
          <a:lstStyle/>
          <a:p>
            <a:pPr>
              <a:lnSpc>
                <a:spcPct val="150000"/>
              </a:lnSpc>
            </a:pPr>
            <a:r>
              <a:rPr lang="en-US" altLang="zh-CN" sz="2000" dirty="0"/>
              <a:t>2023</a:t>
            </a:r>
            <a:r>
              <a:rPr lang="zh-CN" altLang="en-US" sz="2000" dirty="0"/>
              <a:t>年全国大学生物理实验竞赛（创新赛）</a:t>
            </a:r>
            <a:endParaRPr lang="en-US" altLang="zh-CN" sz="2000" dirty="0"/>
          </a:p>
          <a:p>
            <a:pPr>
              <a:lnSpc>
                <a:spcPct val="150000"/>
              </a:lnSpc>
            </a:pPr>
            <a:r>
              <a:rPr lang="zh-CN" altLang="en-US" sz="2000" dirty="0"/>
              <a:t>题目</a:t>
            </a:r>
            <a:r>
              <a:rPr lang="en-US" altLang="zh-CN" sz="2000" dirty="0"/>
              <a:t>[3]:</a:t>
            </a:r>
            <a:r>
              <a:rPr lang="zh-CN" altLang="en-US" sz="2000" dirty="0"/>
              <a:t>导电性</a:t>
            </a:r>
            <a:endParaRPr lang="en-US"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4">
                                            <p:txEl>
                                              <p:pRg st="0" end="0"/>
                                            </p:txEl>
                                          </p:spTgt>
                                        </p:tgtEl>
                                        <p:attrNameLst>
                                          <p:attrName>style.visibility</p:attrName>
                                        </p:attrNameLst>
                                      </p:cBhvr>
                                      <p:to>
                                        <p:strVal val="visible"/>
                                      </p:to>
                                    </p:set>
                                    <p:animEffect transition="in" filter="fade">
                                      <p:cBhvr>
                                        <p:cTn id="7" dur="500"/>
                                        <p:tgtEl>
                                          <p:spTgt spid="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4">
                                            <p:txEl>
                                              <p:pRg st="1" end="1"/>
                                            </p:txEl>
                                          </p:spTgt>
                                        </p:tgtEl>
                                        <p:attrNameLst>
                                          <p:attrName>style.visibility</p:attrName>
                                        </p:attrNameLst>
                                      </p:cBhvr>
                                      <p:to>
                                        <p:strVal val="visible"/>
                                      </p:to>
                                    </p:set>
                                    <p:animEffect transition="in" filter="fade">
                                      <p:cBhvr>
                                        <p:cTn id="12" dur="500"/>
                                        <p:tgtEl>
                                          <p:spTgt spid="2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1683400" y="361823"/>
            <a:ext cx="1415764"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电桥原理</a:t>
            </a:r>
          </a:p>
        </p:txBody>
      </p:sp>
      <p:sp>
        <p:nvSpPr>
          <p:cNvPr id="10" name="灯片编号占位符 9">
            <a:extLst>
              <a:ext uri="{FF2B5EF4-FFF2-40B4-BE49-F238E27FC236}">
                <a16:creationId xmlns:a16="http://schemas.microsoft.com/office/drawing/2014/main" id="{E71AC683-8DF1-3DAA-B6E6-0B7803FFDC1A}"/>
              </a:ext>
            </a:extLst>
          </p:cNvPr>
          <p:cNvSpPr>
            <a:spLocks noGrp="1"/>
          </p:cNvSpPr>
          <p:nvPr>
            <p:ph type="sldNum" sz="quarter" idx="12"/>
          </p:nvPr>
        </p:nvSpPr>
        <p:spPr/>
        <p:txBody>
          <a:bodyPr/>
          <a:lstStyle/>
          <a:p>
            <a:fld id="{D0F8369B-F710-4CE9-A0B8-9F511945CEE2}" type="slidenum">
              <a:rPr lang="zh-CN" altLang="en-US" smtClean="0"/>
              <a:pPr/>
              <a:t>10</a:t>
            </a:fld>
            <a:endParaRPr lang="zh-CN" altLang="en-US"/>
          </a:p>
        </p:txBody>
      </p:sp>
      <p:sp>
        <p:nvSpPr>
          <p:cNvPr id="11" name="文本框 10">
            <a:extLst>
              <a:ext uri="{FF2B5EF4-FFF2-40B4-BE49-F238E27FC236}">
                <a16:creationId xmlns:a16="http://schemas.microsoft.com/office/drawing/2014/main" id="{E9EB25A9-BD47-04D6-0CAB-808A9E603FF2}"/>
              </a:ext>
            </a:extLst>
          </p:cNvPr>
          <p:cNvSpPr txBox="1"/>
          <p:nvPr/>
        </p:nvSpPr>
        <p:spPr>
          <a:xfrm>
            <a:off x="422729" y="1651437"/>
            <a:ext cx="9051471" cy="2677656"/>
          </a:xfrm>
          <a:prstGeom prst="rect">
            <a:avLst/>
          </a:prstGeom>
          <a:noFill/>
        </p:spPr>
        <p:txBody>
          <a:bodyPr wrap="square" rtlCol="0">
            <a:spAutoFit/>
          </a:bodyPr>
          <a:lstStyle/>
          <a:p>
            <a:r>
              <a:rPr lang="zh-CN" altLang="en-US" sz="2800" b="1" dirty="0"/>
              <a:t>采用电桥的理由：</a:t>
            </a:r>
            <a:endParaRPr lang="en-US" altLang="zh-CN" sz="2800" b="1" dirty="0"/>
          </a:p>
          <a:p>
            <a:endParaRPr lang="en-US" altLang="zh-CN" sz="2800" b="1" dirty="0"/>
          </a:p>
          <a:p>
            <a:r>
              <a:rPr lang="en-US" altLang="zh-CN" sz="2800" dirty="0"/>
              <a:t>1.</a:t>
            </a:r>
            <a:r>
              <a:rPr lang="zh-CN" altLang="en-US" sz="2800" dirty="0"/>
              <a:t>不考虑仪器精度问题，</a:t>
            </a:r>
            <a:endParaRPr lang="en-US" altLang="zh-CN" sz="2800" dirty="0"/>
          </a:p>
          <a:p>
            <a:r>
              <a:rPr lang="zh-CN" altLang="en-US" sz="2800" dirty="0"/>
              <a:t>电桥法测定值与实际值相同；</a:t>
            </a:r>
            <a:endParaRPr lang="en-US" altLang="zh-CN" sz="2800" dirty="0"/>
          </a:p>
          <a:p>
            <a:endParaRPr lang="en-US" altLang="zh-CN" sz="2800" dirty="0"/>
          </a:p>
          <a:p>
            <a:r>
              <a:rPr lang="en-US" altLang="zh-CN" sz="2800" dirty="0"/>
              <a:t>2.</a:t>
            </a:r>
            <a:r>
              <a:rPr lang="zh-CN" altLang="en-US" sz="2800" dirty="0"/>
              <a:t>利于自动测量的实际应用</a:t>
            </a:r>
          </a:p>
        </p:txBody>
      </p:sp>
      <p:pic>
        <p:nvPicPr>
          <p:cNvPr id="6" name="图片 5">
            <a:extLst>
              <a:ext uri="{FF2B5EF4-FFF2-40B4-BE49-F238E27FC236}">
                <a16:creationId xmlns:a16="http://schemas.microsoft.com/office/drawing/2014/main" id="{3055AA34-B879-4A0A-E610-0C60C18281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250" t="9537" r="11007" b="9166"/>
          <a:stretch/>
        </p:blipFill>
        <p:spPr>
          <a:xfrm>
            <a:off x="5213350" y="823484"/>
            <a:ext cx="6140450" cy="5575300"/>
          </a:xfrm>
          <a:prstGeom prst="rect">
            <a:avLst/>
          </a:prstGeom>
        </p:spPr>
      </p:pic>
    </p:spTree>
    <p:extLst>
      <p:ext uri="{BB962C8B-B14F-4D97-AF65-F5344CB8AC3E}">
        <p14:creationId xmlns:p14="http://schemas.microsoft.com/office/powerpoint/2010/main" val="2741681213"/>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4"/>
          <p:cNvGrpSpPr>
            <a:grpSpLocks noChangeAspect="1"/>
          </p:cNvGrpSpPr>
          <p:nvPr/>
        </p:nvGrpSpPr>
        <p:grpSpPr bwMode="auto">
          <a:xfrm>
            <a:off x="5321518" y="1733794"/>
            <a:ext cx="1526307" cy="1063544"/>
            <a:chOff x="3652" y="2029"/>
            <a:chExt cx="376" cy="262"/>
          </a:xfrm>
        </p:grpSpPr>
        <p:sp>
          <p:nvSpPr>
            <p:cNvPr id="32" name="AutoShape 3"/>
            <p:cNvSpPr>
              <a:spLocks noChangeAspect="1" noChangeArrowheads="1" noTextEdit="1"/>
            </p:cNvSpPr>
            <p:nvPr/>
          </p:nvSpPr>
          <p:spPr bwMode="auto">
            <a:xfrm>
              <a:off x="3652" y="2029"/>
              <a:ext cx="37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Freeform 5"/>
            <p:cNvSpPr/>
            <p:nvPr/>
          </p:nvSpPr>
          <p:spPr bwMode="auto">
            <a:xfrm>
              <a:off x="3748" y="2187"/>
              <a:ext cx="172" cy="106"/>
            </a:xfrm>
            <a:custGeom>
              <a:avLst/>
              <a:gdLst>
                <a:gd name="T0" fmla="*/ 38 w 71"/>
                <a:gd name="T1" fmla="*/ 21 h 44"/>
                <a:gd name="T2" fmla="*/ 34 w 71"/>
                <a:gd name="T3" fmla="*/ 19 h 44"/>
                <a:gd name="T4" fmla="*/ 0 w 71"/>
                <a:gd name="T5" fmla="*/ 0 h 44"/>
                <a:gd name="T6" fmla="*/ 7 w 71"/>
                <a:gd name="T7" fmla="*/ 27 h 44"/>
                <a:gd name="T8" fmla="*/ 38 w 71"/>
                <a:gd name="T9" fmla="*/ 44 h 44"/>
                <a:gd name="T10" fmla="*/ 67 w 71"/>
                <a:gd name="T11" fmla="*/ 27 h 44"/>
                <a:gd name="T12" fmla="*/ 71 w 71"/>
                <a:gd name="T13" fmla="*/ 3 h 44"/>
                <a:gd name="T14" fmla="*/ 41 w 71"/>
                <a:gd name="T15" fmla="*/ 19 h 44"/>
                <a:gd name="T16" fmla="*/ 38 w 71"/>
                <a:gd name="T17"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44">
                  <a:moveTo>
                    <a:pt x="38" y="21"/>
                  </a:moveTo>
                  <a:cubicBezTo>
                    <a:pt x="34" y="19"/>
                    <a:pt x="34" y="19"/>
                    <a:pt x="34" y="19"/>
                  </a:cubicBezTo>
                  <a:cubicBezTo>
                    <a:pt x="0" y="0"/>
                    <a:pt x="0" y="0"/>
                    <a:pt x="0" y="0"/>
                  </a:cubicBezTo>
                  <a:cubicBezTo>
                    <a:pt x="2" y="11"/>
                    <a:pt x="7" y="27"/>
                    <a:pt x="7" y="27"/>
                  </a:cubicBezTo>
                  <a:cubicBezTo>
                    <a:pt x="7" y="27"/>
                    <a:pt x="30" y="44"/>
                    <a:pt x="38" y="44"/>
                  </a:cubicBezTo>
                  <a:cubicBezTo>
                    <a:pt x="46" y="44"/>
                    <a:pt x="67" y="27"/>
                    <a:pt x="67" y="27"/>
                  </a:cubicBezTo>
                  <a:cubicBezTo>
                    <a:pt x="67" y="27"/>
                    <a:pt x="69" y="13"/>
                    <a:pt x="71" y="3"/>
                  </a:cubicBezTo>
                  <a:cubicBezTo>
                    <a:pt x="41" y="19"/>
                    <a:pt x="41" y="19"/>
                    <a:pt x="41" y="19"/>
                  </a:cubicBezTo>
                  <a:lnTo>
                    <a:pt x="38" y="21"/>
                  </a:lnTo>
                  <a:close/>
                </a:path>
              </a:pathLst>
            </a:custGeom>
            <a:solidFill>
              <a:srgbClr val="547C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4" name="Freeform 6"/>
            <p:cNvSpPr/>
            <p:nvPr/>
          </p:nvSpPr>
          <p:spPr bwMode="auto">
            <a:xfrm>
              <a:off x="3652" y="2031"/>
              <a:ext cx="378" cy="231"/>
            </a:xfrm>
            <a:custGeom>
              <a:avLst/>
              <a:gdLst>
                <a:gd name="T0" fmla="*/ 79 w 157"/>
                <a:gd name="T1" fmla="*/ 1 h 95"/>
                <a:gd name="T2" fmla="*/ 76 w 157"/>
                <a:gd name="T3" fmla="*/ 0 h 95"/>
                <a:gd name="T4" fmla="*/ 73 w 157"/>
                <a:gd name="T5" fmla="*/ 1 h 95"/>
                <a:gd name="T6" fmla="*/ 13 w 157"/>
                <a:gd name="T7" fmla="*/ 29 h 95"/>
                <a:gd name="T8" fmla="*/ 0 w 157"/>
                <a:gd name="T9" fmla="*/ 34 h 95"/>
                <a:gd name="T10" fmla="*/ 12 w 157"/>
                <a:gd name="T11" fmla="*/ 41 h 95"/>
                <a:gd name="T12" fmla="*/ 16 w 157"/>
                <a:gd name="T13" fmla="*/ 43 h 95"/>
                <a:gd name="T14" fmla="*/ 16 w 157"/>
                <a:gd name="T15" fmla="*/ 65 h 95"/>
                <a:gd name="T16" fmla="*/ 11 w 157"/>
                <a:gd name="T17" fmla="*/ 80 h 95"/>
                <a:gd name="T18" fmla="*/ 18 w 157"/>
                <a:gd name="T19" fmla="*/ 95 h 95"/>
                <a:gd name="T20" fmla="*/ 24 w 157"/>
                <a:gd name="T21" fmla="*/ 80 h 95"/>
                <a:gd name="T22" fmla="*/ 19 w 157"/>
                <a:gd name="T23" fmla="*/ 65 h 95"/>
                <a:gd name="T24" fmla="*/ 19 w 157"/>
                <a:gd name="T25" fmla="*/ 45 h 95"/>
                <a:gd name="T26" fmla="*/ 40 w 157"/>
                <a:gd name="T27" fmla="*/ 57 h 95"/>
                <a:gd name="T28" fmla="*/ 74 w 157"/>
                <a:gd name="T29" fmla="*/ 76 h 95"/>
                <a:gd name="T30" fmla="*/ 78 w 157"/>
                <a:gd name="T31" fmla="*/ 78 h 95"/>
                <a:gd name="T32" fmla="*/ 81 w 157"/>
                <a:gd name="T33" fmla="*/ 76 h 95"/>
                <a:gd name="T34" fmla="*/ 111 w 157"/>
                <a:gd name="T35" fmla="*/ 59 h 95"/>
                <a:gd name="T36" fmla="*/ 145 w 157"/>
                <a:gd name="T37" fmla="*/ 41 h 95"/>
                <a:gd name="T38" fmla="*/ 157 w 157"/>
                <a:gd name="T39" fmla="*/ 34 h 95"/>
                <a:gd name="T40" fmla="*/ 144 w 157"/>
                <a:gd name="T41" fmla="*/ 28 h 95"/>
                <a:gd name="T42" fmla="*/ 79 w 157"/>
                <a:gd name="T43"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7" h="95">
                  <a:moveTo>
                    <a:pt x="79" y="1"/>
                  </a:moveTo>
                  <a:cubicBezTo>
                    <a:pt x="76" y="0"/>
                    <a:pt x="76" y="0"/>
                    <a:pt x="76" y="0"/>
                  </a:cubicBezTo>
                  <a:cubicBezTo>
                    <a:pt x="73" y="1"/>
                    <a:pt x="73" y="1"/>
                    <a:pt x="73" y="1"/>
                  </a:cubicBezTo>
                  <a:cubicBezTo>
                    <a:pt x="13" y="29"/>
                    <a:pt x="13" y="29"/>
                    <a:pt x="13" y="29"/>
                  </a:cubicBezTo>
                  <a:cubicBezTo>
                    <a:pt x="0" y="34"/>
                    <a:pt x="0" y="34"/>
                    <a:pt x="0" y="34"/>
                  </a:cubicBezTo>
                  <a:cubicBezTo>
                    <a:pt x="12" y="41"/>
                    <a:pt x="12" y="41"/>
                    <a:pt x="12" y="41"/>
                  </a:cubicBezTo>
                  <a:cubicBezTo>
                    <a:pt x="16" y="43"/>
                    <a:pt x="16" y="43"/>
                    <a:pt x="16" y="43"/>
                  </a:cubicBezTo>
                  <a:cubicBezTo>
                    <a:pt x="16" y="65"/>
                    <a:pt x="16" y="65"/>
                    <a:pt x="16" y="65"/>
                  </a:cubicBezTo>
                  <a:cubicBezTo>
                    <a:pt x="13" y="67"/>
                    <a:pt x="11" y="73"/>
                    <a:pt x="11" y="80"/>
                  </a:cubicBezTo>
                  <a:cubicBezTo>
                    <a:pt x="11" y="88"/>
                    <a:pt x="14" y="95"/>
                    <a:pt x="18" y="95"/>
                  </a:cubicBezTo>
                  <a:cubicBezTo>
                    <a:pt x="21" y="95"/>
                    <a:pt x="24" y="88"/>
                    <a:pt x="24" y="80"/>
                  </a:cubicBezTo>
                  <a:cubicBezTo>
                    <a:pt x="24" y="73"/>
                    <a:pt x="22" y="67"/>
                    <a:pt x="19" y="65"/>
                  </a:cubicBezTo>
                  <a:cubicBezTo>
                    <a:pt x="19" y="45"/>
                    <a:pt x="19" y="45"/>
                    <a:pt x="19" y="45"/>
                  </a:cubicBezTo>
                  <a:cubicBezTo>
                    <a:pt x="40" y="57"/>
                    <a:pt x="40" y="57"/>
                    <a:pt x="40" y="57"/>
                  </a:cubicBezTo>
                  <a:cubicBezTo>
                    <a:pt x="74" y="76"/>
                    <a:pt x="74" y="76"/>
                    <a:pt x="74" y="76"/>
                  </a:cubicBezTo>
                  <a:cubicBezTo>
                    <a:pt x="78" y="78"/>
                    <a:pt x="78" y="78"/>
                    <a:pt x="78" y="78"/>
                  </a:cubicBezTo>
                  <a:cubicBezTo>
                    <a:pt x="81" y="76"/>
                    <a:pt x="81" y="76"/>
                    <a:pt x="81" y="76"/>
                  </a:cubicBezTo>
                  <a:cubicBezTo>
                    <a:pt x="111" y="59"/>
                    <a:pt x="111" y="59"/>
                    <a:pt x="111" y="59"/>
                  </a:cubicBezTo>
                  <a:cubicBezTo>
                    <a:pt x="145" y="41"/>
                    <a:pt x="145" y="41"/>
                    <a:pt x="145" y="41"/>
                  </a:cubicBezTo>
                  <a:cubicBezTo>
                    <a:pt x="157" y="34"/>
                    <a:pt x="157" y="34"/>
                    <a:pt x="157" y="34"/>
                  </a:cubicBezTo>
                  <a:cubicBezTo>
                    <a:pt x="144" y="28"/>
                    <a:pt x="144" y="28"/>
                    <a:pt x="144" y="28"/>
                  </a:cubicBezTo>
                  <a:lnTo>
                    <a:pt x="79" y="1"/>
                  </a:lnTo>
                  <a:close/>
                </a:path>
              </a:pathLst>
            </a:custGeom>
            <a:solidFill>
              <a:srgbClr val="547C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sp>
        <p:nvSpPr>
          <p:cNvPr id="44" name="文本框 43"/>
          <p:cNvSpPr txBox="1"/>
          <p:nvPr/>
        </p:nvSpPr>
        <p:spPr>
          <a:xfrm>
            <a:off x="3218264" y="3210290"/>
            <a:ext cx="5570748" cy="1015659"/>
          </a:xfrm>
          <a:prstGeom prst="rect">
            <a:avLst/>
          </a:prstGeom>
          <a:noFill/>
        </p:spPr>
        <p:txBody>
          <a:bodyPr wrap="none" lIns="91436" tIns="45718" rIns="91436" bIns="45718" rtlCol="0">
            <a:spAutoFit/>
          </a:bodyPr>
          <a:lstStyle>
            <a:defPPr>
              <a:defRPr lang="zh-CN"/>
            </a:defPPr>
            <a:lvl1pPr>
              <a:defRPr sz="6000" b="1">
                <a:solidFill>
                  <a:srgbClr val="005CA7"/>
                </a:solidFill>
                <a:latin typeface="微软雅黑" panose="020B0503020204020204" pitchFamily="34" charset="-122"/>
                <a:ea typeface="微软雅黑" panose="020B0503020204020204" pitchFamily="34" charset="-122"/>
              </a:defRPr>
            </a:lvl1pPr>
          </a:lstStyle>
          <a:p>
            <a:pPr algn="ctr"/>
            <a:r>
              <a:rPr lang="zh-CN" altLang="en-US" dirty="0">
                <a:solidFill>
                  <a:srgbClr val="547C64"/>
                </a:solidFill>
              </a:rPr>
              <a:t>装置设计与实现</a:t>
            </a:r>
          </a:p>
        </p:txBody>
      </p:sp>
      <p:sp>
        <p:nvSpPr>
          <p:cNvPr id="45" name="矩形 44"/>
          <p:cNvSpPr/>
          <p:nvPr/>
        </p:nvSpPr>
        <p:spPr>
          <a:xfrm>
            <a:off x="6003638" y="4340647"/>
            <a:ext cx="184721" cy="400105"/>
          </a:xfrm>
          <a:prstGeom prst="rect">
            <a:avLst/>
          </a:prstGeom>
        </p:spPr>
        <p:txBody>
          <a:bodyPr wrap="none" lIns="91436" tIns="45718" rIns="91436" bIns="45718">
            <a:spAutoFit/>
          </a:bodyPr>
          <a:lstStyle/>
          <a:p>
            <a:pPr algn="ct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924801" y="3724155"/>
            <a:ext cx="4165600" cy="243081"/>
            <a:chOff x="743958" y="3475975"/>
            <a:chExt cx="753417" cy="0"/>
          </a:xfrm>
        </p:grpSpPr>
        <p:cxnSp>
          <p:nvCxnSpPr>
            <p:cNvPr id="42" name="直接连接符 41"/>
            <p:cNvCxnSpPr/>
            <p:nvPr/>
          </p:nvCxnSpPr>
          <p:spPr>
            <a:xfrm flipH="1" flipV="1">
              <a:off x="951148" y="3475975"/>
              <a:ext cx="546227" cy="0"/>
            </a:xfrm>
            <a:prstGeom prst="line">
              <a:avLst/>
            </a:prstGeom>
            <a:ln w="7620">
              <a:solidFill>
                <a:schemeClr val="tx1">
                  <a:lumMod val="50000"/>
                  <a:lumOff val="50000"/>
                </a:schemeClr>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743958" y="3475975"/>
              <a:ext cx="207190" cy="0"/>
            </a:xfrm>
            <a:prstGeom prst="line">
              <a:avLst/>
            </a:prstGeom>
            <a:ln w="762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flipH="1">
            <a:off x="-88900" y="3718120"/>
            <a:ext cx="4356100" cy="393049"/>
            <a:chOff x="743958" y="3475975"/>
            <a:chExt cx="753417" cy="0"/>
          </a:xfrm>
        </p:grpSpPr>
        <p:cxnSp>
          <p:nvCxnSpPr>
            <p:cNvPr id="40" name="直接连接符 39"/>
            <p:cNvCxnSpPr/>
            <p:nvPr/>
          </p:nvCxnSpPr>
          <p:spPr>
            <a:xfrm flipH="1" flipV="1">
              <a:off x="951148" y="3475975"/>
              <a:ext cx="546227" cy="0"/>
            </a:xfrm>
            <a:prstGeom prst="line">
              <a:avLst/>
            </a:prstGeom>
            <a:ln w="7620">
              <a:solidFill>
                <a:schemeClr val="tx1">
                  <a:lumMod val="50000"/>
                  <a:lumOff val="50000"/>
                </a:schemeClr>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743958" y="3475975"/>
              <a:ext cx="207190" cy="0"/>
            </a:xfrm>
            <a:prstGeom prst="line">
              <a:avLst/>
            </a:prstGeom>
            <a:ln w="762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 name="灯片编号占位符 1">
            <a:extLst>
              <a:ext uri="{FF2B5EF4-FFF2-40B4-BE49-F238E27FC236}">
                <a16:creationId xmlns:a16="http://schemas.microsoft.com/office/drawing/2014/main" id="{2B9CF437-8BF6-CD44-9E72-6F68F63BCFEA}"/>
              </a:ext>
            </a:extLst>
          </p:cNvPr>
          <p:cNvSpPr>
            <a:spLocks noGrp="1"/>
          </p:cNvSpPr>
          <p:nvPr>
            <p:ph type="sldNum" sz="quarter" idx="12"/>
          </p:nvPr>
        </p:nvSpPr>
        <p:spPr/>
        <p:txBody>
          <a:bodyPr/>
          <a:lstStyle/>
          <a:p>
            <a:fld id="{D0F8369B-F710-4CE9-A0B8-9F511945CEE2}" type="slidenum">
              <a:rPr lang="zh-CN" altLang="en-US" smtClean="0"/>
              <a:pPr/>
              <a:t>11</a:t>
            </a:fld>
            <a:endParaRPr lang="zh-CN" altLang="en-US"/>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strVal val="(6*min(max(#ppt_w*#ppt_h,.3),1)-7.4)/-.7*#ppt_w"/>
                                          </p:val>
                                        </p:tav>
                                        <p:tav tm="100000">
                                          <p:val>
                                            <p:strVal val="#ppt_w"/>
                                          </p:val>
                                        </p:tav>
                                      </p:tavLst>
                                    </p:anim>
                                    <p:anim calcmode="lin" valueType="num">
                                      <p:cBhvr>
                                        <p:cTn id="8" dur="500" fill="hold"/>
                                        <p:tgtEl>
                                          <p:spTgt spid="31"/>
                                        </p:tgtEl>
                                        <p:attrNameLst>
                                          <p:attrName>ppt_h</p:attrName>
                                        </p:attrNameLst>
                                      </p:cBhvr>
                                      <p:tavLst>
                                        <p:tav tm="0">
                                          <p:val>
                                            <p:strVal val="(6*min(max(#ppt_w*#ppt_h,.3),1)-7.4)/-.7*#ppt_h"/>
                                          </p:val>
                                        </p:tav>
                                        <p:tav tm="100000">
                                          <p:val>
                                            <p:strVal val="#ppt_h"/>
                                          </p:val>
                                        </p:tav>
                                      </p:tavLst>
                                    </p:anim>
                                    <p:anim calcmode="lin" valueType="num">
                                      <p:cBhvr>
                                        <p:cTn id="9" dur="500" fill="hold"/>
                                        <p:tgtEl>
                                          <p:spTgt spid="31"/>
                                        </p:tgtEl>
                                        <p:attrNameLst>
                                          <p:attrName>ppt_x</p:attrName>
                                        </p:attrNameLst>
                                      </p:cBhvr>
                                      <p:tavLst>
                                        <p:tav tm="0">
                                          <p:val>
                                            <p:fltVal val="0.5"/>
                                          </p:val>
                                        </p:tav>
                                        <p:tav tm="100000">
                                          <p:val>
                                            <p:strVal val="#ppt_x"/>
                                          </p:val>
                                        </p:tav>
                                      </p:tavLst>
                                    </p:anim>
                                    <p:anim calcmode="lin" valueType="num">
                                      <p:cBhvr>
                                        <p:cTn id="10" dur="500" fill="hold"/>
                                        <p:tgtEl>
                                          <p:spTgt spid="31"/>
                                        </p:tgtEl>
                                        <p:attrNameLst>
                                          <p:attrName>ppt_y</p:attrName>
                                        </p:attrNameLst>
                                      </p:cBhvr>
                                      <p:tavLst>
                                        <p:tav tm="0">
                                          <p:val>
                                            <p:strVal val="1+(6*min(max(#ppt_w*#ppt_h,.3),1)-7.4)/-.7*#ppt_h/2"/>
                                          </p:val>
                                        </p:tav>
                                        <p:tav tm="100000">
                                          <p:val>
                                            <p:strVal val="#ppt_y"/>
                                          </p:val>
                                        </p:tav>
                                      </p:tavLst>
                                    </p:anim>
                                  </p:childTnLst>
                                </p:cTn>
                              </p:par>
                              <p:par>
                                <p:cTn id="11" presetID="12" presetClass="entr" presetSubtype="4" fill="hold" grpId="0" nodeType="withEffect">
                                  <p:stCondLst>
                                    <p:cond delay="30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p:tgtEl>
                                          <p:spTgt spid="44"/>
                                        </p:tgtEl>
                                        <p:attrNameLst>
                                          <p:attrName>ppt_y</p:attrName>
                                        </p:attrNameLst>
                                      </p:cBhvr>
                                      <p:tavLst>
                                        <p:tav tm="0">
                                          <p:val>
                                            <p:strVal val="#ppt_y+#ppt_h*1.125000"/>
                                          </p:val>
                                        </p:tav>
                                        <p:tav tm="100000">
                                          <p:val>
                                            <p:strVal val="#ppt_y"/>
                                          </p:val>
                                        </p:tav>
                                      </p:tavLst>
                                    </p:anim>
                                    <p:animEffect transition="in" filter="wipe(up)">
                                      <p:cBhvr>
                                        <p:cTn id="14" dur="500"/>
                                        <p:tgtEl>
                                          <p:spTgt spid="44"/>
                                        </p:tgtEl>
                                      </p:cBhvr>
                                    </p:animEffect>
                                  </p:childTnLst>
                                </p:cTn>
                              </p:par>
                              <p:par>
                                <p:cTn id="15" presetID="12" presetClass="entr" presetSubtype="4" fill="hold" grpId="0" nodeType="withEffect" nodePh="1">
                                  <p:stCondLst>
                                    <p:cond delay="600"/>
                                  </p:stCondLst>
                                  <p:endCondLst>
                                    <p:cond evt="begin" delay="0">
                                      <p:tn val="15"/>
                                    </p:cond>
                                  </p:end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p:tgtEl>
                                          <p:spTgt spid="45"/>
                                        </p:tgtEl>
                                        <p:attrNameLst>
                                          <p:attrName>ppt_y</p:attrName>
                                        </p:attrNameLst>
                                      </p:cBhvr>
                                      <p:tavLst>
                                        <p:tav tm="0">
                                          <p:val>
                                            <p:strVal val="#ppt_y+#ppt_h*1.125000"/>
                                          </p:val>
                                        </p:tav>
                                        <p:tav tm="100000">
                                          <p:val>
                                            <p:strVal val="#ppt_y"/>
                                          </p:val>
                                        </p:tav>
                                      </p:tavLst>
                                    </p:anim>
                                    <p:animEffect transition="in" filter="wipe(up)">
                                      <p:cBhvr>
                                        <p:cTn id="18" dur="500"/>
                                        <p:tgtEl>
                                          <p:spTgt spid="45"/>
                                        </p:tgtEl>
                                      </p:cBhvr>
                                    </p:animEffect>
                                  </p:childTnLst>
                                </p:cTn>
                              </p:par>
                              <p:par>
                                <p:cTn id="19" presetID="22" presetClass="entr" presetSubtype="8" fill="hold" nodeType="withEffect">
                                  <p:stCondLst>
                                    <p:cond delay="60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par>
                                <p:cTn id="22" presetID="22" presetClass="entr" presetSubtype="2" fill="hold" nodeType="withEffect">
                                  <p:stCondLst>
                                    <p:cond delay="600"/>
                                  </p:stCondLst>
                                  <p:childTnLst>
                                    <p:set>
                                      <p:cBhvr>
                                        <p:cTn id="23" dur="1" fill="hold">
                                          <p:stCondLst>
                                            <p:cond delay="0"/>
                                          </p:stCondLst>
                                        </p:cTn>
                                        <p:tgtEl>
                                          <p:spTgt spid="38"/>
                                        </p:tgtEl>
                                        <p:attrNameLst>
                                          <p:attrName>style.visibility</p:attrName>
                                        </p:attrNameLst>
                                      </p:cBhvr>
                                      <p:to>
                                        <p:strVal val="visible"/>
                                      </p:to>
                                    </p:set>
                                    <p:animEffect transition="in" filter="wipe(right)">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1676983" y="361823"/>
            <a:ext cx="1428588"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设计思路</a:t>
            </a:r>
          </a:p>
        </p:txBody>
      </p:sp>
      <p:sp>
        <p:nvSpPr>
          <p:cNvPr id="7" name="灯片编号占位符 6">
            <a:extLst>
              <a:ext uri="{FF2B5EF4-FFF2-40B4-BE49-F238E27FC236}">
                <a16:creationId xmlns:a16="http://schemas.microsoft.com/office/drawing/2014/main" id="{73E78C5C-8470-F34A-F786-70CECDBF74A7}"/>
              </a:ext>
            </a:extLst>
          </p:cNvPr>
          <p:cNvSpPr>
            <a:spLocks noGrp="1"/>
          </p:cNvSpPr>
          <p:nvPr>
            <p:ph type="sldNum" sz="quarter" idx="12"/>
          </p:nvPr>
        </p:nvSpPr>
        <p:spPr/>
        <p:txBody>
          <a:bodyPr/>
          <a:lstStyle/>
          <a:p>
            <a:fld id="{D0F8369B-F710-4CE9-A0B8-9F511945CEE2}" type="slidenum">
              <a:rPr lang="zh-CN" altLang="en-US" smtClean="0"/>
              <a:pPr/>
              <a:t>12</a:t>
            </a:fld>
            <a:endParaRPr lang="zh-CN" altLang="en-US"/>
          </a:p>
        </p:txBody>
      </p:sp>
      <p:graphicFrame>
        <p:nvGraphicFramePr>
          <p:cNvPr id="4" name="图示 3">
            <a:extLst>
              <a:ext uri="{FF2B5EF4-FFF2-40B4-BE49-F238E27FC236}">
                <a16:creationId xmlns:a16="http://schemas.microsoft.com/office/drawing/2014/main" id="{7308A089-F70B-6A67-A892-27A6DBA5E4B2}"/>
              </a:ext>
            </a:extLst>
          </p:cNvPr>
          <p:cNvGraphicFramePr/>
          <p:nvPr>
            <p:extLst>
              <p:ext uri="{D42A27DB-BD31-4B8C-83A1-F6EECF244321}">
                <p14:modId xmlns:p14="http://schemas.microsoft.com/office/powerpoint/2010/main" val="1500171084"/>
              </p:ext>
            </p:extLst>
          </p:nvPr>
        </p:nvGraphicFramePr>
        <p:xfrm>
          <a:off x="1909692" y="82348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3715783"/>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1375616" y="361823"/>
            <a:ext cx="2031317"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实验装置设计</a:t>
            </a:r>
          </a:p>
        </p:txBody>
      </p:sp>
      <p:sp>
        <p:nvSpPr>
          <p:cNvPr id="7" name="灯片编号占位符 6">
            <a:extLst>
              <a:ext uri="{FF2B5EF4-FFF2-40B4-BE49-F238E27FC236}">
                <a16:creationId xmlns:a16="http://schemas.microsoft.com/office/drawing/2014/main" id="{73E78C5C-8470-F34A-F786-70CECDBF74A7}"/>
              </a:ext>
            </a:extLst>
          </p:cNvPr>
          <p:cNvSpPr>
            <a:spLocks noGrp="1"/>
          </p:cNvSpPr>
          <p:nvPr>
            <p:ph type="sldNum" sz="quarter" idx="12"/>
          </p:nvPr>
        </p:nvSpPr>
        <p:spPr/>
        <p:txBody>
          <a:bodyPr/>
          <a:lstStyle/>
          <a:p>
            <a:fld id="{D0F8369B-F710-4CE9-A0B8-9F511945CEE2}" type="slidenum">
              <a:rPr lang="zh-CN" altLang="en-US" smtClean="0"/>
              <a:pPr/>
              <a:t>13</a:t>
            </a:fld>
            <a:endParaRPr lang="zh-CN" altLang="en-US"/>
          </a:p>
        </p:txBody>
      </p:sp>
      <p:pic>
        <p:nvPicPr>
          <p:cNvPr id="4" name="图片 3">
            <a:extLst>
              <a:ext uri="{FF2B5EF4-FFF2-40B4-BE49-F238E27FC236}">
                <a16:creationId xmlns:a16="http://schemas.microsoft.com/office/drawing/2014/main" id="{6B8C0B30-F9F7-7272-50DA-CCCE24C6D7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973" y="1517303"/>
            <a:ext cx="7924799" cy="3950046"/>
          </a:xfrm>
          <a:prstGeom prst="rect">
            <a:avLst/>
          </a:prstGeom>
        </p:spPr>
      </p:pic>
      <p:sp>
        <p:nvSpPr>
          <p:cNvPr id="5" name="文本框 4">
            <a:extLst>
              <a:ext uri="{FF2B5EF4-FFF2-40B4-BE49-F238E27FC236}">
                <a16:creationId xmlns:a16="http://schemas.microsoft.com/office/drawing/2014/main" id="{273E7D9B-6C34-00A4-1E9F-6068F67BD489}"/>
              </a:ext>
            </a:extLst>
          </p:cNvPr>
          <p:cNvSpPr txBox="1"/>
          <p:nvPr/>
        </p:nvSpPr>
        <p:spPr>
          <a:xfrm>
            <a:off x="3609974" y="5699503"/>
            <a:ext cx="4244975" cy="461665"/>
          </a:xfrm>
          <a:prstGeom prst="rect">
            <a:avLst/>
          </a:prstGeom>
          <a:noFill/>
        </p:spPr>
        <p:txBody>
          <a:bodyPr wrap="square" rtlCol="0">
            <a:spAutoFit/>
          </a:bodyPr>
          <a:lstStyle/>
          <a:p>
            <a:r>
              <a:rPr lang="zh-CN" altLang="en-US" sz="2400" dirty="0"/>
              <a:t>盛装溶液的容器设计与实物图</a:t>
            </a:r>
          </a:p>
        </p:txBody>
      </p:sp>
    </p:spTree>
    <p:extLst>
      <p:ext uri="{BB962C8B-B14F-4D97-AF65-F5344CB8AC3E}">
        <p14:creationId xmlns:p14="http://schemas.microsoft.com/office/powerpoint/2010/main" val="313556033"/>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1375617" y="361823"/>
            <a:ext cx="2031317"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实验装置设计</a:t>
            </a:r>
          </a:p>
        </p:txBody>
      </p:sp>
      <p:sp>
        <p:nvSpPr>
          <p:cNvPr id="7" name="灯片编号占位符 6">
            <a:extLst>
              <a:ext uri="{FF2B5EF4-FFF2-40B4-BE49-F238E27FC236}">
                <a16:creationId xmlns:a16="http://schemas.microsoft.com/office/drawing/2014/main" id="{73E78C5C-8470-F34A-F786-70CECDBF74A7}"/>
              </a:ext>
            </a:extLst>
          </p:cNvPr>
          <p:cNvSpPr>
            <a:spLocks noGrp="1"/>
          </p:cNvSpPr>
          <p:nvPr>
            <p:ph type="sldNum" sz="quarter" idx="12"/>
          </p:nvPr>
        </p:nvSpPr>
        <p:spPr/>
        <p:txBody>
          <a:bodyPr/>
          <a:lstStyle/>
          <a:p>
            <a:fld id="{D0F8369B-F710-4CE9-A0B8-9F511945CEE2}" type="slidenum">
              <a:rPr lang="zh-CN" altLang="en-US" smtClean="0"/>
              <a:pPr/>
              <a:t>14</a:t>
            </a:fld>
            <a:endParaRPr lang="zh-CN" altLang="en-US"/>
          </a:p>
        </p:txBody>
      </p:sp>
      <p:sp>
        <p:nvSpPr>
          <p:cNvPr id="6" name="文本框 5">
            <a:extLst>
              <a:ext uri="{FF2B5EF4-FFF2-40B4-BE49-F238E27FC236}">
                <a16:creationId xmlns:a16="http://schemas.microsoft.com/office/drawing/2014/main" id="{8D167226-D830-81DD-6802-2C239CA3F991}"/>
              </a:ext>
            </a:extLst>
          </p:cNvPr>
          <p:cNvSpPr txBox="1"/>
          <p:nvPr/>
        </p:nvSpPr>
        <p:spPr>
          <a:xfrm>
            <a:off x="4909805" y="5678598"/>
            <a:ext cx="3931337" cy="523220"/>
          </a:xfrm>
          <a:prstGeom prst="rect">
            <a:avLst/>
          </a:prstGeom>
          <a:noFill/>
        </p:spPr>
        <p:txBody>
          <a:bodyPr wrap="square" rtlCol="0">
            <a:spAutoFit/>
          </a:bodyPr>
          <a:lstStyle/>
          <a:p>
            <a:r>
              <a:rPr lang="zh-CN" altLang="en-US" sz="2800" dirty="0"/>
              <a:t>实验装置实物图</a:t>
            </a:r>
          </a:p>
        </p:txBody>
      </p:sp>
      <p:grpSp>
        <p:nvGrpSpPr>
          <p:cNvPr id="11" name="组合 10">
            <a:extLst>
              <a:ext uri="{FF2B5EF4-FFF2-40B4-BE49-F238E27FC236}">
                <a16:creationId xmlns:a16="http://schemas.microsoft.com/office/drawing/2014/main" id="{AF826069-5192-10BD-7BBF-9BE1E8DB161B}"/>
              </a:ext>
            </a:extLst>
          </p:cNvPr>
          <p:cNvGrpSpPr/>
          <p:nvPr/>
        </p:nvGrpSpPr>
        <p:grpSpPr>
          <a:xfrm>
            <a:off x="448770" y="1732733"/>
            <a:ext cx="12588090" cy="3669249"/>
            <a:chOff x="439043" y="1718142"/>
            <a:chExt cx="12588090" cy="3669249"/>
          </a:xfrm>
        </p:grpSpPr>
        <p:grpSp>
          <p:nvGrpSpPr>
            <p:cNvPr id="10" name="组合 9">
              <a:extLst>
                <a:ext uri="{FF2B5EF4-FFF2-40B4-BE49-F238E27FC236}">
                  <a16:creationId xmlns:a16="http://schemas.microsoft.com/office/drawing/2014/main" id="{E762C328-A47C-1A2F-4A23-E6C99D01C3E0}"/>
                </a:ext>
              </a:extLst>
            </p:cNvPr>
            <p:cNvGrpSpPr/>
            <p:nvPr/>
          </p:nvGrpSpPr>
          <p:grpSpPr>
            <a:xfrm>
              <a:off x="439043" y="1718142"/>
              <a:ext cx="11546429" cy="3669249"/>
              <a:chOff x="439043" y="1718142"/>
              <a:chExt cx="11546429" cy="3669249"/>
            </a:xfrm>
          </p:grpSpPr>
          <p:pic>
            <p:nvPicPr>
              <p:cNvPr id="5" name="图片 4">
                <a:extLst>
                  <a:ext uri="{FF2B5EF4-FFF2-40B4-BE49-F238E27FC236}">
                    <a16:creationId xmlns:a16="http://schemas.microsoft.com/office/drawing/2014/main" id="{D17E025A-EEE1-112E-2D17-2B51F9828C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 t="5455" r="-62" b="47845"/>
              <a:stretch/>
            </p:blipFill>
            <p:spPr>
              <a:xfrm>
                <a:off x="439043" y="1718142"/>
                <a:ext cx="11546429" cy="3669249"/>
              </a:xfrm>
              <a:prstGeom prst="rect">
                <a:avLst/>
              </a:prstGeom>
            </p:spPr>
          </p:pic>
          <p:sp>
            <p:nvSpPr>
              <p:cNvPr id="2" name="文本框 1">
                <a:extLst>
                  <a:ext uri="{FF2B5EF4-FFF2-40B4-BE49-F238E27FC236}">
                    <a16:creationId xmlns:a16="http://schemas.microsoft.com/office/drawing/2014/main" id="{B32F26B0-6439-F87B-7101-FEDDE79A422A}"/>
                  </a:ext>
                </a:extLst>
              </p:cNvPr>
              <p:cNvSpPr txBox="1"/>
              <p:nvPr/>
            </p:nvSpPr>
            <p:spPr>
              <a:xfrm>
                <a:off x="1082318" y="4806450"/>
                <a:ext cx="2548352" cy="461665"/>
              </a:xfrm>
              <a:prstGeom prst="rect">
                <a:avLst/>
              </a:prstGeom>
              <a:noFill/>
            </p:spPr>
            <p:txBody>
              <a:bodyPr wrap="square" rtlCol="0">
                <a:spAutoFit/>
              </a:bodyPr>
              <a:lstStyle/>
              <a:p>
                <a:r>
                  <a:rPr lang="zh-CN" altLang="en-US" sz="2400" b="1" dirty="0">
                    <a:solidFill>
                      <a:srgbClr val="FF0000"/>
                    </a:solidFill>
                    <a:latin typeface="+mn-ea"/>
                  </a:rPr>
                  <a:t>信号发生器</a:t>
                </a:r>
              </a:p>
            </p:txBody>
          </p:sp>
          <p:sp>
            <p:nvSpPr>
              <p:cNvPr id="4" name="文本框 3">
                <a:extLst>
                  <a:ext uri="{FF2B5EF4-FFF2-40B4-BE49-F238E27FC236}">
                    <a16:creationId xmlns:a16="http://schemas.microsoft.com/office/drawing/2014/main" id="{74029D5D-3A58-B47D-BE64-F77070DE258C}"/>
                  </a:ext>
                </a:extLst>
              </p:cNvPr>
              <p:cNvSpPr txBox="1"/>
              <p:nvPr/>
            </p:nvSpPr>
            <p:spPr>
              <a:xfrm>
                <a:off x="4538879" y="4802572"/>
                <a:ext cx="2548352" cy="461665"/>
              </a:xfrm>
              <a:prstGeom prst="rect">
                <a:avLst/>
              </a:prstGeom>
              <a:noFill/>
            </p:spPr>
            <p:txBody>
              <a:bodyPr wrap="square" rtlCol="0">
                <a:spAutoFit/>
              </a:bodyPr>
              <a:lstStyle/>
              <a:p>
                <a:r>
                  <a:rPr lang="zh-CN" altLang="en-US" sz="2400" b="1" dirty="0">
                    <a:solidFill>
                      <a:srgbClr val="FF0000"/>
                    </a:solidFill>
                    <a:latin typeface="+mn-ea"/>
                  </a:rPr>
                  <a:t>电流表</a:t>
                </a:r>
              </a:p>
            </p:txBody>
          </p:sp>
          <p:sp>
            <p:nvSpPr>
              <p:cNvPr id="8" name="文本框 7">
                <a:extLst>
                  <a:ext uri="{FF2B5EF4-FFF2-40B4-BE49-F238E27FC236}">
                    <a16:creationId xmlns:a16="http://schemas.microsoft.com/office/drawing/2014/main" id="{06E3DA2F-BF0E-725E-2027-1AFC6E156625}"/>
                  </a:ext>
                </a:extLst>
              </p:cNvPr>
              <p:cNvSpPr txBox="1"/>
              <p:nvPr/>
            </p:nvSpPr>
            <p:spPr>
              <a:xfrm>
                <a:off x="7995441" y="4806450"/>
                <a:ext cx="2548352" cy="461665"/>
              </a:xfrm>
              <a:prstGeom prst="rect">
                <a:avLst/>
              </a:prstGeom>
              <a:noFill/>
            </p:spPr>
            <p:txBody>
              <a:bodyPr wrap="square" rtlCol="0">
                <a:spAutoFit/>
              </a:bodyPr>
              <a:lstStyle/>
              <a:p>
                <a:r>
                  <a:rPr lang="zh-CN" altLang="en-US" sz="2400" b="1" dirty="0">
                    <a:solidFill>
                      <a:srgbClr val="FF0000"/>
                    </a:solidFill>
                    <a:latin typeface="+mn-ea"/>
                  </a:rPr>
                  <a:t>电阻箱</a:t>
                </a:r>
              </a:p>
            </p:txBody>
          </p:sp>
        </p:grpSp>
        <p:sp>
          <p:nvSpPr>
            <p:cNvPr id="9" name="文本框 8">
              <a:extLst>
                <a:ext uri="{FF2B5EF4-FFF2-40B4-BE49-F238E27FC236}">
                  <a16:creationId xmlns:a16="http://schemas.microsoft.com/office/drawing/2014/main" id="{654D60E1-82C7-F523-1A76-DF56640E4B2E}"/>
                </a:ext>
              </a:extLst>
            </p:cNvPr>
            <p:cNvSpPr txBox="1"/>
            <p:nvPr/>
          </p:nvSpPr>
          <p:spPr>
            <a:xfrm>
              <a:off x="10478781" y="4754532"/>
              <a:ext cx="2548352" cy="461665"/>
            </a:xfrm>
            <a:prstGeom prst="rect">
              <a:avLst/>
            </a:prstGeom>
            <a:noFill/>
          </p:spPr>
          <p:txBody>
            <a:bodyPr wrap="square" rtlCol="0">
              <a:spAutoFit/>
            </a:bodyPr>
            <a:lstStyle/>
            <a:p>
              <a:r>
                <a:rPr lang="zh-CN" altLang="en-US" sz="2400" b="1" dirty="0">
                  <a:solidFill>
                    <a:srgbClr val="FF0000"/>
                  </a:solidFill>
                  <a:latin typeface="+mn-ea"/>
                </a:rPr>
                <a:t>溶液</a:t>
              </a:r>
            </a:p>
          </p:txBody>
        </p:sp>
      </p:grpSp>
    </p:spTree>
    <p:extLst>
      <p:ext uri="{BB962C8B-B14F-4D97-AF65-F5344CB8AC3E}">
        <p14:creationId xmlns:p14="http://schemas.microsoft.com/office/powerpoint/2010/main" val="1550600103"/>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1435500" y="340669"/>
            <a:ext cx="2031317"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实验结果分析</a:t>
            </a:r>
          </a:p>
        </p:txBody>
      </p:sp>
      <p:sp>
        <p:nvSpPr>
          <p:cNvPr id="10" name="灯片编号占位符 9">
            <a:extLst>
              <a:ext uri="{FF2B5EF4-FFF2-40B4-BE49-F238E27FC236}">
                <a16:creationId xmlns:a16="http://schemas.microsoft.com/office/drawing/2014/main" id="{E71AC683-8DF1-3DAA-B6E6-0B7803FFDC1A}"/>
              </a:ext>
            </a:extLst>
          </p:cNvPr>
          <p:cNvSpPr>
            <a:spLocks noGrp="1"/>
          </p:cNvSpPr>
          <p:nvPr>
            <p:ph type="sldNum" sz="quarter" idx="12"/>
          </p:nvPr>
        </p:nvSpPr>
        <p:spPr/>
        <p:txBody>
          <a:bodyPr/>
          <a:lstStyle/>
          <a:p>
            <a:fld id="{D0F8369B-F710-4CE9-A0B8-9F511945CEE2}" type="slidenum">
              <a:rPr lang="zh-CN" altLang="en-US" smtClean="0"/>
              <a:pPr/>
              <a:t>15</a:t>
            </a:fld>
            <a:endParaRPr lang="zh-CN" altLang="en-US"/>
          </a:p>
        </p:txBody>
      </p:sp>
      <p:sp>
        <p:nvSpPr>
          <p:cNvPr id="12" name="文本框 11">
            <a:extLst>
              <a:ext uri="{FF2B5EF4-FFF2-40B4-BE49-F238E27FC236}">
                <a16:creationId xmlns:a16="http://schemas.microsoft.com/office/drawing/2014/main" id="{F818CC31-2C25-48D4-4192-5FDD3A9C59B1}"/>
              </a:ext>
            </a:extLst>
          </p:cNvPr>
          <p:cNvSpPr txBox="1"/>
          <p:nvPr/>
        </p:nvSpPr>
        <p:spPr>
          <a:xfrm>
            <a:off x="825840" y="1155376"/>
            <a:ext cx="2646871"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电导与浓度关系：</a:t>
            </a:r>
          </a:p>
        </p:txBody>
      </p:sp>
      <p:sp>
        <p:nvSpPr>
          <p:cNvPr id="13" name="文本框 12">
            <a:extLst>
              <a:ext uri="{FF2B5EF4-FFF2-40B4-BE49-F238E27FC236}">
                <a16:creationId xmlns:a16="http://schemas.microsoft.com/office/drawing/2014/main" id="{57714A57-8835-DE71-2621-BCB59AA0BE64}"/>
              </a:ext>
            </a:extLst>
          </p:cNvPr>
          <p:cNvSpPr txBox="1"/>
          <p:nvPr/>
        </p:nvSpPr>
        <p:spPr>
          <a:xfrm>
            <a:off x="2149275" y="6086293"/>
            <a:ext cx="2510088" cy="369332"/>
          </a:xfrm>
          <a:prstGeom prst="rect">
            <a:avLst/>
          </a:prstGeom>
          <a:noFill/>
        </p:spPr>
        <p:txBody>
          <a:bodyPr wrap="square" rtlCol="0">
            <a:spAutoFit/>
          </a:bodyPr>
          <a:lstStyle/>
          <a:p>
            <a:r>
              <a:rPr lang="en-US" altLang="zh-CN" dirty="0"/>
              <a:t>a) </a:t>
            </a:r>
            <a:r>
              <a:rPr lang="zh-CN" altLang="en-US" dirty="0"/>
              <a:t>数据散点图</a:t>
            </a:r>
          </a:p>
        </p:txBody>
      </p:sp>
      <p:sp>
        <p:nvSpPr>
          <p:cNvPr id="14" name="文本框 13">
            <a:extLst>
              <a:ext uri="{FF2B5EF4-FFF2-40B4-BE49-F238E27FC236}">
                <a16:creationId xmlns:a16="http://schemas.microsoft.com/office/drawing/2014/main" id="{B96A5E43-D556-5995-2CF8-F6B6F5C24719}"/>
              </a:ext>
            </a:extLst>
          </p:cNvPr>
          <p:cNvSpPr txBox="1"/>
          <p:nvPr/>
        </p:nvSpPr>
        <p:spPr>
          <a:xfrm>
            <a:off x="8569831" y="6101834"/>
            <a:ext cx="2510088" cy="369332"/>
          </a:xfrm>
          <a:prstGeom prst="rect">
            <a:avLst/>
          </a:prstGeom>
          <a:noFill/>
        </p:spPr>
        <p:txBody>
          <a:bodyPr wrap="square" rtlCol="0">
            <a:spAutoFit/>
          </a:bodyPr>
          <a:lstStyle/>
          <a:p>
            <a:r>
              <a:rPr lang="en-US" altLang="zh-CN" dirty="0"/>
              <a:t>b) </a:t>
            </a:r>
            <a:r>
              <a:rPr lang="zh-CN" altLang="en-US" dirty="0"/>
              <a:t>误差分析</a:t>
            </a:r>
          </a:p>
        </p:txBody>
      </p:sp>
      <p:pic>
        <p:nvPicPr>
          <p:cNvPr id="5" name="图片 4">
            <a:extLst>
              <a:ext uri="{FF2B5EF4-FFF2-40B4-BE49-F238E27FC236}">
                <a16:creationId xmlns:a16="http://schemas.microsoft.com/office/drawing/2014/main" id="{65921801-EEA7-A38A-1ECB-D4A7AA44A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04" y="1758951"/>
            <a:ext cx="5486411" cy="4005080"/>
          </a:xfrm>
          <a:prstGeom prst="rect">
            <a:avLst/>
          </a:prstGeom>
        </p:spPr>
      </p:pic>
      <p:pic>
        <p:nvPicPr>
          <p:cNvPr id="8" name="图片 7">
            <a:extLst>
              <a:ext uri="{FF2B5EF4-FFF2-40B4-BE49-F238E27FC236}">
                <a16:creationId xmlns:a16="http://schemas.microsoft.com/office/drawing/2014/main" id="{A6862A84-ADF5-B09C-F598-898EDEAE9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58951"/>
            <a:ext cx="5385827" cy="4005080"/>
          </a:xfrm>
          <a:prstGeom prst="rect">
            <a:avLst/>
          </a:prstGeom>
        </p:spPr>
      </p:pic>
    </p:spTree>
    <p:extLst>
      <p:ext uri="{BB962C8B-B14F-4D97-AF65-F5344CB8AC3E}">
        <p14:creationId xmlns:p14="http://schemas.microsoft.com/office/powerpoint/2010/main" val="1411521253"/>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1435500" y="340669"/>
            <a:ext cx="2031317"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实验结果分析</a:t>
            </a:r>
          </a:p>
        </p:txBody>
      </p:sp>
      <p:sp>
        <p:nvSpPr>
          <p:cNvPr id="10" name="灯片编号占位符 9">
            <a:extLst>
              <a:ext uri="{FF2B5EF4-FFF2-40B4-BE49-F238E27FC236}">
                <a16:creationId xmlns:a16="http://schemas.microsoft.com/office/drawing/2014/main" id="{E71AC683-8DF1-3DAA-B6E6-0B7803FFDC1A}"/>
              </a:ext>
            </a:extLst>
          </p:cNvPr>
          <p:cNvSpPr>
            <a:spLocks noGrp="1"/>
          </p:cNvSpPr>
          <p:nvPr>
            <p:ph type="sldNum" sz="quarter" idx="12"/>
          </p:nvPr>
        </p:nvSpPr>
        <p:spPr/>
        <p:txBody>
          <a:bodyPr/>
          <a:lstStyle/>
          <a:p>
            <a:fld id="{D0F8369B-F710-4CE9-A0B8-9F511945CEE2}" type="slidenum">
              <a:rPr lang="zh-CN" altLang="en-US" smtClean="0"/>
              <a:pPr/>
              <a:t>16</a:t>
            </a:fld>
            <a:endParaRPr lang="zh-CN" altLang="en-US"/>
          </a:p>
        </p:txBody>
      </p:sp>
      <p:sp>
        <p:nvSpPr>
          <p:cNvPr id="12" name="文本框 11">
            <a:extLst>
              <a:ext uri="{FF2B5EF4-FFF2-40B4-BE49-F238E27FC236}">
                <a16:creationId xmlns:a16="http://schemas.microsoft.com/office/drawing/2014/main" id="{F818CC31-2C25-48D4-4192-5FDD3A9C59B1}"/>
              </a:ext>
            </a:extLst>
          </p:cNvPr>
          <p:cNvSpPr txBox="1"/>
          <p:nvPr/>
        </p:nvSpPr>
        <p:spPr>
          <a:xfrm>
            <a:off x="825840" y="1155376"/>
            <a:ext cx="2646870"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电导与温度关系：</a:t>
            </a:r>
          </a:p>
        </p:txBody>
      </p:sp>
      <p:sp>
        <p:nvSpPr>
          <p:cNvPr id="13" name="文本框 12">
            <a:extLst>
              <a:ext uri="{FF2B5EF4-FFF2-40B4-BE49-F238E27FC236}">
                <a16:creationId xmlns:a16="http://schemas.microsoft.com/office/drawing/2014/main" id="{57714A57-8835-DE71-2621-BCB59AA0BE64}"/>
              </a:ext>
            </a:extLst>
          </p:cNvPr>
          <p:cNvSpPr txBox="1"/>
          <p:nvPr/>
        </p:nvSpPr>
        <p:spPr>
          <a:xfrm>
            <a:off x="2149275" y="6086293"/>
            <a:ext cx="2510088" cy="369332"/>
          </a:xfrm>
          <a:prstGeom prst="rect">
            <a:avLst/>
          </a:prstGeom>
          <a:noFill/>
        </p:spPr>
        <p:txBody>
          <a:bodyPr wrap="square" rtlCol="0">
            <a:spAutoFit/>
          </a:bodyPr>
          <a:lstStyle/>
          <a:p>
            <a:r>
              <a:rPr lang="en-US" altLang="zh-CN" dirty="0"/>
              <a:t>a) </a:t>
            </a:r>
            <a:r>
              <a:rPr lang="zh-CN" altLang="en-US" dirty="0"/>
              <a:t>数据散点图</a:t>
            </a:r>
          </a:p>
        </p:txBody>
      </p:sp>
      <p:sp>
        <p:nvSpPr>
          <p:cNvPr id="14" name="文本框 13">
            <a:extLst>
              <a:ext uri="{FF2B5EF4-FFF2-40B4-BE49-F238E27FC236}">
                <a16:creationId xmlns:a16="http://schemas.microsoft.com/office/drawing/2014/main" id="{B96A5E43-D556-5995-2CF8-F6B6F5C24719}"/>
              </a:ext>
            </a:extLst>
          </p:cNvPr>
          <p:cNvSpPr txBox="1"/>
          <p:nvPr/>
        </p:nvSpPr>
        <p:spPr>
          <a:xfrm>
            <a:off x="8569831" y="6101834"/>
            <a:ext cx="2510088" cy="369332"/>
          </a:xfrm>
          <a:prstGeom prst="rect">
            <a:avLst/>
          </a:prstGeom>
          <a:noFill/>
        </p:spPr>
        <p:txBody>
          <a:bodyPr wrap="square" rtlCol="0">
            <a:spAutoFit/>
          </a:bodyPr>
          <a:lstStyle/>
          <a:p>
            <a:r>
              <a:rPr lang="en-US" altLang="zh-CN" dirty="0"/>
              <a:t>b) </a:t>
            </a:r>
            <a:r>
              <a:rPr lang="zh-CN" altLang="en-US" dirty="0"/>
              <a:t>误差分析</a:t>
            </a:r>
          </a:p>
        </p:txBody>
      </p:sp>
      <p:pic>
        <p:nvPicPr>
          <p:cNvPr id="7" name="图片 6">
            <a:extLst>
              <a:ext uri="{FF2B5EF4-FFF2-40B4-BE49-F238E27FC236}">
                <a16:creationId xmlns:a16="http://schemas.microsoft.com/office/drawing/2014/main" id="{B0687344-7A51-352E-5A89-97944C643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782" y="1818281"/>
            <a:ext cx="5559563" cy="4005080"/>
          </a:xfrm>
          <a:prstGeom prst="rect">
            <a:avLst/>
          </a:prstGeom>
        </p:spPr>
      </p:pic>
      <p:pic>
        <p:nvPicPr>
          <p:cNvPr id="11" name="图片 10">
            <a:extLst>
              <a:ext uri="{FF2B5EF4-FFF2-40B4-BE49-F238E27FC236}">
                <a16:creationId xmlns:a16="http://schemas.microsoft.com/office/drawing/2014/main" id="{16EA7278-129D-C3C5-7F7B-FD4FE84C0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55" y="1818281"/>
            <a:ext cx="5559563" cy="4005080"/>
          </a:xfrm>
          <a:prstGeom prst="rect">
            <a:avLst/>
          </a:prstGeom>
        </p:spPr>
      </p:pic>
    </p:spTree>
    <p:extLst>
      <p:ext uri="{BB962C8B-B14F-4D97-AF65-F5344CB8AC3E}">
        <p14:creationId xmlns:p14="http://schemas.microsoft.com/office/powerpoint/2010/main" val="1724204782"/>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1024634" y="361823"/>
            <a:ext cx="2733304"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实验结果误差分析</a:t>
            </a:r>
          </a:p>
        </p:txBody>
      </p:sp>
      <p:sp>
        <p:nvSpPr>
          <p:cNvPr id="10" name="灯片编号占位符 9">
            <a:extLst>
              <a:ext uri="{FF2B5EF4-FFF2-40B4-BE49-F238E27FC236}">
                <a16:creationId xmlns:a16="http://schemas.microsoft.com/office/drawing/2014/main" id="{E71AC683-8DF1-3DAA-B6E6-0B7803FFDC1A}"/>
              </a:ext>
            </a:extLst>
          </p:cNvPr>
          <p:cNvSpPr>
            <a:spLocks noGrp="1"/>
          </p:cNvSpPr>
          <p:nvPr>
            <p:ph type="sldNum" sz="quarter" idx="12"/>
          </p:nvPr>
        </p:nvSpPr>
        <p:spPr/>
        <p:txBody>
          <a:bodyPr/>
          <a:lstStyle/>
          <a:p>
            <a:fld id="{D0F8369B-F710-4CE9-A0B8-9F511945CEE2}" type="slidenum">
              <a:rPr lang="zh-CN" altLang="en-US" smtClean="0"/>
              <a:pPr/>
              <a:t>17</a:t>
            </a:fld>
            <a:endParaRPr lang="zh-CN" altLang="en-US"/>
          </a:p>
        </p:txBody>
      </p:sp>
      <p:sp>
        <p:nvSpPr>
          <p:cNvPr id="7" name="文本框 6">
            <a:extLst>
              <a:ext uri="{FF2B5EF4-FFF2-40B4-BE49-F238E27FC236}">
                <a16:creationId xmlns:a16="http://schemas.microsoft.com/office/drawing/2014/main" id="{FF51D8EB-EC9A-7B6F-D839-E19C9739D2A2}"/>
              </a:ext>
            </a:extLst>
          </p:cNvPr>
          <p:cNvSpPr txBox="1"/>
          <p:nvPr/>
        </p:nvSpPr>
        <p:spPr>
          <a:xfrm>
            <a:off x="1127886" y="1932920"/>
            <a:ext cx="2031317"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不确定度计算</a:t>
            </a:r>
          </a:p>
        </p:txBody>
      </p:sp>
      <p:graphicFrame>
        <p:nvGraphicFramePr>
          <p:cNvPr id="11" name="表格 10">
            <a:extLst>
              <a:ext uri="{FF2B5EF4-FFF2-40B4-BE49-F238E27FC236}">
                <a16:creationId xmlns:a16="http://schemas.microsoft.com/office/drawing/2014/main" id="{5AA0C3EA-FC0B-943C-2322-5F39CC29FDCF}"/>
              </a:ext>
            </a:extLst>
          </p:cNvPr>
          <p:cNvGraphicFramePr>
            <a:graphicFrameLocks noGrp="1"/>
          </p:cNvGraphicFramePr>
          <p:nvPr>
            <p:extLst>
              <p:ext uri="{D42A27DB-BD31-4B8C-83A1-F6EECF244321}">
                <p14:modId xmlns:p14="http://schemas.microsoft.com/office/powerpoint/2010/main" val="2063916151"/>
              </p:ext>
            </p:extLst>
          </p:nvPr>
        </p:nvGraphicFramePr>
        <p:xfrm>
          <a:off x="279401" y="2737378"/>
          <a:ext cx="5772148" cy="2690778"/>
        </p:xfrm>
        <a:graphic>
          <a:graphicData uri="http://schemas.openxmlformats.org/drawingml/2006/table">
            <a:tbl>
              <a:tblPr>
                <a:tableStyleId>{5C22544A-7EE6-4342-B048-85BDC9FD1C3A}</a:tableStyleId>
              </a:tblPr>
              <a:tblGrid>
                <a:gridCol w="1860549">
                  <a:extLst>
                    <a:ext uri="{9D8B030D-6E8A-4147-A177-3AD203B41FA5}">
                      <a16:colId xmlns:a16="http://schemas.microsoft.com/office/drawing/2014/main" val="156978710"/>
                    </a:ext>
                  </a:extLst>
                </a:gridCol>
                <a:gridCol w="1974850">
                  <a:extLst>
                    <a:ext uri="{9D8B030D-6E8A-4147-A177-3AD203B41FA5}">
                      <a16:colId xmlns:a16="http://schemas.microsoft.com/office/drawing/2014/main" val="792208842"/>
                    </a:ext>
                  </a:extLst>
                </a:gridCol>
                <a:gridCol w="1936749">
                  <a:extLst>
                    <a:ext uri="{9D8B030D-6E8A-4147-A177-3AD203B41FA5}">
                      <a16:colId xmlns:a16="http://schemas.microsoft.com/office/drawing/2014/main" val="1884301401"/>
                    </a:ext>
                  </a:extLst>
                </a:gridCol>
              </a:tblGrid>
              <a:tr h="448463">
                <a:tc>
                  <a:txBody>
                    <a:bodyPr/>
                    <a:lstStyle/>
                    <a:p>
                      <a:pPr algn="ctr" fontAlgn="ctr"/>
                      <a:r>
                        <a:rPr lang="zh-CN" altLang="en-US" sz="1600" u="none" strike="noStrike" dirty="0">
                          <a:effectLst/>
                        </a:rPr>
                        <a:t>浓度</a:t>
                      </a:r>
                      <a:r>
                        <a:rPr lang="en-US" altLang="zh-CN" sz="1600" u="none" strike="noStrike" dirty="0">
                          <a:effectLst/>
                        </a:rPr>
                        <a:t>/(mol/L)</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ctr"/>
                </a:tc>
                <a:tc>
                  <a:txBody>
                    <a:bodyPr/>
                    <a:lstStyle/>
                    <a:p>
                      <a:pPr algn="ctr" fontAlgn="ctr"/>
                      <a:r>
                        <a:rPr lang="zh-CN" altLang="en-US" sz="1600" u="none" strike="noStrike" dirty="0">
                          <a:effectLst/>
                        </a:rPr>
                        <a:t>电导率均值</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ctr"/>
                </a:tc>
                <a:tc>
                  <a:txBody>
                    <a:bodyPr/>
                    <a:lstStyle/>
                    <a:p>
                      <a:pPr algn="ctr" fontAlgn="ctr"/>
                      <a:r>
                        <a:rPr lang="zh-CN" altLang="en-US" sz="1600" u="none" strike="noStrike" dirty="0">
                          <a:effectLst/>
                        </a:rPr>
                        <a:t>不确定度</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ctr"/>
                </a:tc>
                <a:extLst>
                  <a:ext uri="{0D108BD9-81ED-4DB2-BD59-A6C34878D82A}">
                    <a16:rowId xmlns:a16="http://schemas.microsoft.com/office/drawing/2014/main" val="45842120"/>
                  </a:ext>
                </a:extLst>
              </a:tr>
              <a:tr h="448463">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(0.100±0.001)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3" marR="4763" marT="4763"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0.00052</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3" marR="4763" marT="4763" marB="0" anchor="ctr"/>
                </a:tc>
                <a:tc>
                  <a:txBody>
                    <a:bodyPr/>
                    <a:lstStyle/>
                    <a:p>
                      <a:pPr algn="ctr" fontAlgn="ctr"/>
                      <a:r>
                        <a:rPr lang="fr-FR" altLang="zh-CN" sz="1600" u="none" strike="noStrike" dirty="0">
                          <a:effectLst/>
                          <a:latin typeface="Times New Roman" panose="02020603050405020304" pitchFamily="18" charset="0"/>
                          <a:cs typeface="Times New Roman" panose="02020603050405020304" pitchFamily="18" charset="0"/>
                        </a:rPr>
                        <a:t>0.00001</a:t>
                      </a:r>
                      <a:endParaRPr lang="fr-FR" altLang="zh-CN" sz="16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4763" marR="4763" marT="4763" marB="0" anchor="ctr"/>
                </a:tc>
                <a:extLst>
                  <a:ext uri="{0D108BD9-81ED-4DB2-BD59-A6C34878D82A}">
                    <a16:rowId xmlns:a16="http://schemas.microsoft.com/office/drawing/2014/main" val="456690275"/>
                  </a:ext>
                </a:extLst>
              </a:tr>
              <a:tr h="448463">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(0.150±0.001)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3" marR="4763" marT="4763"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0.00080</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3" marR="4763" marT="4763" marB="0" anchor="ctr"/>
                </a:tc>
                <a:tc>
                  <a:txBody>
                    <a:bodyPr/>
                    <a:lstStyle/>
                    <a:p>
                      <a:pPr algn="ctr" fontAlgn="ctr"/>
                      <a:r>
                        <a:rPr lang="fr-FR" altLang="zh-CN" sz="1600" u="none" strike="noStrike" dirty="0">
                          <a:effectLst/>
                          <a:latin typeface="Times New Roman" panose="02020603050405020304" pitchFamily="18" charset="0"/>
                          <a:cs typeface="Times New Roman" panose="02020603050405020304" pitchFamily="18" charset="0"/>
                        </a:rPr>
                        <a:t>0.00001</a:t>
                      </a:r>
                      <a:endParaRPr lang="fr-FR" altLang="zh-CN" sz="16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4763" marR="4763" marT="4763" marB="0" anchor="ctr"/>
                </a:tc>
                <a:extLst>
                  <a:ext uri="{0D108BD9-81ED-4DB2-BD59-A6C34878D82A}">
                    <a16:rowId xmlns:a16="http://schemas.microsoft.com/office/drawing/2014/main" val="808772172"/>
                  </a:ext>
                </a:extLst>
              </a:tr>
              <a:tr h="448463">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(0.200±0.001)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3" marR="4763" marT="4763"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0.00105</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3" marR="4763" marT="4763" marB="0" anchor="ctr"/>
                </a:tc>
                <a:tc>
                  <a:txBody>
                    <a:bodyPr/>
                    <a:lstStyle/>
                    <a:p>
                      <a:pPr algn="ctr" fontAlgn="ctr"/>
                      <a:r>
                        <a:rPr lang="fr-FR" altLang="zh-CN" sz="1600" u="none" strike="noStrike" dirty="0">
                          <a:effectLst/>
                          <a:latin typeface="Times New Roman" panose="02020603050405020304" pitchFamily="18" charset="0"/>
                          <a:cs typeface="Times New Roman" panose="02020603050405020304" pitchFamily="18" charset="0"/>
                        </a:rPr>
                        <a:t>0.00002</a:t>
                      </a:r>
                      <a:endParaRPr lang="fr-FR" altLang="zh-CN" sz="16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4763" marR="4763" marT="4763" marB="0" anchor="ctr"/>
                </a:tc>
                <a:extLst>
                  <a:ext uri="{0D108BD9-81ED-4DB2-BD59-A6C34878D82A}">
                    <a16:rowId xmlns:a16="http://schemas.microsoft.com/office/drawing/2014/main" val="2537024109"/>
                  </a:ext>
                </a:extLst>
              </a:tr>
              <a:tr h="448463">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(0.250±0.001)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3" marR="4763" marT="4763"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0.00127</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3" marR="4763" marT="4763" marB="0" anchor="ctr"/>
                </a:tc>
                <a:tc>
                  <a:txBody>
                    <a:bodyPr/>
                    <a:lstStyle/>
                    <a:p>
                      <a:pPr algn="ctr" fontAlgn="ctr"/>
                      <a:r>
                        <a:rPr lang="fr-FR" altLang="zh-CN" sz="1600" u="none" strike="noStrike" dirty="0">
                          <a:effectLst/>
                          <a:latin typeface="Times New Roman" panose="02020603050405020304" pitchFamily="18" charset="0"/>
                          <a:cs typeface="Times New Roman" panose="02020603050405020304" pitchFamily="18" charset="0"/>
                        </a:rPr>
                        <a:t>0.00001</a:t>
                      </a:r>
                      <a:endParaRPr lang="fr-FR" altLang="zh-CN" sz="16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4763" marR="4763" marT="4763" marB="0" anchor="ctr"/>
                </a:tc>
                <a:extLst>
                  <a:ext uri="{0D108BD9-81ED-4DB2-BD59-A6C34878D82A}">
                    <a16:rowId xmlns:a16="http://schemas.microsoft.com/office/drawing/2014/main" val="2949255544"/>
                  </a:ext>
                </a:extLst>
              </a:tr>
              <a:tr h="448463">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(0.300±0.001)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3" marR="4763" marT="4763"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0.00159</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3" marR="4763" marT="4763" marB="0" anchor="ctr"/>
                </a:tc>
                <a:tc>
                  <a:txBody>
                    <a:bodyPr/>
                    <a:lstStyle/>
                    <a:p>
                      <a:pPr algn="ctr" fontAlgn="ctr"/>
                      <a:r>
                        <a:rPr lang="fr-FR" sz="1600" u="none" strike="noStrike" dirty="0">
                          <a:effectLst/>
                          <a:latin typeface="Times New Roman" panose="02020603050405020304" pitchFamily="18" charset="0"/>
                          <a:cs typeface="Times New Roman" panose="02020603050405020304" pitchFamily="18" charset="0"/>
                        </a:rPr>
                        <a:t>0.00004</a:t>
                      </a:r>
                      <a:endParaRPr lang="fr-FR"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3" marR="4763" marT="4763" marB="0" anchor="ctr"/>
                </a:tc>
                <a:extLst>
                  <a:ext uri="{0D108BD9-81ED-4DB2-BD59-A6C34878D82A}">
                    <a16:rowId xmlns:a16="http://schemas.microsoft.com/office/drawing/2014/main" val="3911381495"/>
                  </a:ext>
                </a:extLst>
              </a:tr>
            </a:tbl>
          </a:graphicData>
        </a:graphic>
      </p:graphicFrame>
      <p:graphicFrame>
        <p:nvGraphicFramePr>
          <p:cNvPr id="12" name="表格 11">
            <a:extLst>
              <a:ext uri="{FF2B5EF4-FFF2-40B4-BE49-F238E27FC236}">
                <a16:creationId xmlns:a16="http://schemas.microsoft.com/office/drawing/2014/main" id="{23FE3A1F-1711-3854-B9CD-F7CEB9F4DA7D}"/>
              </a:ext>
            </a:extLst>
          </p:cNvPr>
          <p:cNvGraphicFramePr>
            <a:graphicFrameLocks noGrp="1"/>
          </p:cNvGraphicFramePr>
          <p:nvPr>
            <p:extLst>
              <p:ext uri="{D42A27DB-BD31-4B8C-83A1-F6EECF244321}">
                <p14:modId xmlns:p14="http://schemas.microsoft.com/office/powerpoint/2010/main" val="2298541512"/>
              </p:ext>
            </p:extLst>
          </p:nvPr>
        </p:nvGraphicFramePr>
        <p:xfrm>
          <a:off x="6140452" y="2737378"/>
          <a:ext cx="5403846" cy="2690777"/>
        </p:xfrm>
        <a:graphic>
          <a:graphicData uri="http://schemas.openxmlformats.org/drawingml/2006/table">
            <a:tbl>
              <a:tblPr>
                <a:tableStyleId>{5C22544A-7EE6-4342-B048-85BDC9FD1C3A}</a:tableStyleId>
              </a:tblPr>
              <a:tblGrid>
                <a:gridCol w="1801282">
                  <a:extLst>
                    <a:ext uri="{9D8B030D-6E8A-4147-A177-3AD203B41FA5}">
                      <a16:colId xmlns:a16="http://schemas.microsoft.com/office/drawing/2014/main" val="3632297528"/>
                    </a:ext>
                  </a:extLst>
                </a:gridCol>
                <a:gridCol w="1801282">
                  <a:extLst>
                    <a:ext uri="{9D8B030D-6E8A-4147-A177-3AD203B41FA5}">
                      <a16:colId xmlns:a16="http://schemas.microsoft.com/office/drawing/2014/main" val="1694135670"/>
                    </a:ext>
                  </a:extLst>
                </a:gridCol>
                <a:gridCol w="1801282">
                  <a:extLst>
                    <a:ext uri="{9D8B030D-6E8A-4147-A177-3AD203B41FA5}">
                      <a16:colId xmlns:a16="http://schemas.microsoft.com/office/drawing/2014/main" val="434847849"/>
                    </a:ext>
                  </a:extLst>
                </a:gridCol>
              </a:tblGrid>
              <a:tr h="447412">
                <a:tc>
                  <a:txBody>
                    <a:bodyPr/>
                    <a:lstStyle/>
                    <a:p>
                      <a:pPr algn="ctr" fontAlgn="ctr"/>
                      <a:r>
                        <a:rPr lang="zh-CN" altLang="en-US" sz="1600" u="none" strike="noStrike" dirty="0">
                          <a:effectLst/>
                        </a:rPr>
                        <a:t>温度</a:t>
                      </a:r>
                      <a:r>
                        <a:rPr lang="en-US" altLang="zh-CN" sz="1600" u="none" strike="noStrike" dirty="0">
                          <a:effectLst/>
                        </a:rPr>
                        <a:t>/</a:t>
                      </a:r>
                      <a:r>
                        <a:rPr lang="zh-CN" altLang="en-US" sz="1600" u="none" strike="noStrike" dirty="0">
                          <a:effectLst/>
                        </a:rPr>
                        <a:t>℃</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7008" marR="7008" marT="7008" marB="0" anchor="ctr"/>
                </a:tc>
                <a:tc>
                  <a:txBody>
                    <a:bodyPr/>
                    <a:lstStyle/>
                    <a:p>
                      <a:pPr algn="ctr" fontAlgn="ctr"/>
                      <a:r>
                        <a:rPr lang="zh-CN" altLang="en-US" sz="1600" u="none" strike="noStrike" dirty="0">
                          <a:effectLst/>
                        </a:rPr>
                        <a:t>电导率均值</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7008" marR="7008" marT="7008" marB="0" anchor="ctr"/>
                </a:tc>
                <a:tc>
                  <a:txBody>
                    <a:bodyPr/>
                    <a:lstStyle/>
                    <a:p>
                      <a:pPr algn="ctr" fontAlgn="ctr"/>
                      <a:r>
                        <a:rPr lang="zh-CN" altLang="en-US" sz="1600" u="none" strike="noStrike" dirty="0">
                          <a:effectLst/>
                        </a:rPr>
                        <a:t>不确定度</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7008" marR="7008" marT="7008" marB="0" anchor="ctr"/>
                </a:tc>
                <a:extLst>
                  <a:ext uri="{0D108BD9-81ED-4DB2-BD59-A6C34878D82A}">
                    <a16:rowId xmlns:a16="http://schemas.microsoft.com/office/drawing/2014/main" val="2704197289"/>
                  </a:ext>
                </a:extLst>
              </a:tr>
              <a:tr h="448673">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(10.00±0.01)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008" marR="7008" marT="7008"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0.00111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008" marR="7008" marT="7008" marB="0" anchor="ctr"/>
                </a:tc>
                <a:tc>
                  <a:txBody>
                    <a:bodyPr/>
                    <a:lstStyle/>
                    <a:p>
                      <a:pPr algn="ctr" fontAlgn="ctr"/>
                      <a:r>
                        <a:rPr lang="fr-FR"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0.00005</a:t>
                      </a:r>
                    </a:p>
                  </a:txBody>
                  <a:tcPr marL="7008" marR="7008" marT="7008" marB="0" anchor="ctr"/>
                </a:tc>
                <a:extLst>
                  <a:ext uri="{0D108BD9-81ED-4DB2-BD59-A6C34878D82A}">
                    <a16:rowId xmlns:a16="http://schemas.microsoft.com/office/drawing/2014/main" val="3632225676"/>
                  </a:ext>
                </a:extLst>
              </a:tr>
              <a:tr h="448673">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(15.00±0.01)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008" marR="7008" marT="7008"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0.00118</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008" marR="7008" marT="7008" marB="0" anchor="ctr"/>
                </a:tc>
                <a:tc>
                  <a:txBody>
                    <a:bodyPr/>
                    <a:lstStyle/>
                    <a:p>
                      <a:pPr algn="ctr" fontAlgn="ctr"/>
                      <a:r>
                        <a:rPr lang="fr-FR" altLang="zh-CN" sz="1600" b="0" i="0" u="none" strike="noStrike" dirty="0">
                          <a:solidFill>
                            <a:srgbClr val="000000"/>
                          </a:solidFill>
                          <a:effectLst/>
                          <a:latin typeface="Times New Roman" panose="02020603050405020304" pitchFamily="18" charset="0"/>
                          <a:ea typeface="+mn-ea"/>
                          <a:cs typeface="Times New Roman" panose="02020603050405020304" pitchFamily="18" charset="0"/>
                        </a:rPr>
                        <a:t>0.00007</a:t>
                      </a:r>
                    </a:p>
                  </a:txBody>
                  <a:tcPr marL="7008" marR="7008" marT="7008" marB="0" anchor="ctr"/>
                </a:tc>
                <a:extLst>
                  <a:ext uri="{0D108BD9-81ED-4DB2-BD59-A6C34878D82A}">
                    <a16:rowId xmlns:a16="http://schemas.microsoft.com/office/drawing/2014/main" val="3635762436"/>
                  </a:ext>
                </a:extLst>
              </a:tr>
              <a:tr h="448673">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(20.00±0.01)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008" marR="7008" marT="7008"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0.00129</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008" marR="7008" marT="7008" marB="0" anchor="ctr"/>
                </a:tc>
                <a:tc>
                  <a:txBody>
                    <a:bodyPr/>
                    <a:lstStyle/>
                    <a:p>
                      <a:pPr algn="ctr" fontAlgn="ctr"/>
                      <a:r>
                        <a:rPr lang="fr-FR" altLang="zh-CN" sz="1600" b="0" i="0" u="none" strike="noStrike" dirty="0">
                          <a:solidFill>
                            <a:srgbClr val="000000"/>
                          </a:solidFill>
                          <a:effectLst/>
                          <a:latin typeface="Times New Roman" panose="02020603050405020304" pitchFamily="18" charset="0"/>
                          <a:ea typeface="+mn-ea"/>
                          <a:cs typeface="Times New Roman" panose="02020603050405020304" pitchFamily="18" charset="0"/>
                        </a:rPr>
                        <a:t>0.00001</a:t>
                      </a:r>
                    </a:p>
                  </a:txBody>
                  <a:tcPr marL="7008" marR="7008" marT="7008" marB="0" anchor="ctr"/>
                </a:tc>
                <a:extLst>
                  <a:ext uri="{0D108BD9-81ED-4DB2-BD59-A6C34878D82A}">
                    <a16:rowId xmlns:a16="http://schemas.microsoft.com/office/drawing/2014/main" val="1615573408"/>
                  </a:ext>
                </a:extLst>
              </a:tr>
              <a:tr h="448673">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(25.00±0.01)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008" marR="7008" marT="7008"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0.00138</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008" marR="7008" marT="7008" marB="0" anchor="ctr"/>
                </a:tc>
                <a:tc>
                  <a:txBody>
                    <a:bodyPr/>
                    <a:lstStyle/>
                    <a:p>
                      <a:pPr algn="ctr" fontAlgn="ctr"/>
                      <a:r>
                        <a:rPr lang="fr-FR" altLang="zh-CN" sz="1600" b="0" i="0" u="none" strike="noStrike" dirty="0">
                          <a:solidFill>
                            <a:srgbClr val="000000"/>
                          </a:solidFill>
                          <a:effectLst/>
                          <a:latin typeface="Times New Roman" panose="02020603050405020304" pitchFamily="18" charset="0"/>
                          <a:ea typeface="+mn-ea"/>
                          <a:cs typeface="Times New Roman" panose="02020603050405020304" pitchFamily="18" charset="0"/>
                        </a:rPr>
                        <a:t>0.00004</a:t>
                      </a:r>
                    </a:p>
                  </a:txBody>
                  <a:tcPr marL="7008" marR="7008" marT="7008" marB="0" anchor="ctr"/>
                </a:tc>
                <a:extLst>
                  <a:ext uri="{0D108BD9-81ED-4DB2-BD59-A6C34878D82A}">
                    <a16:rowId xmlns:a16="http://schemas.microsoft.com/office/drawing/2014/main" val="145490042"/>
                  </a:ext>
                </a:extLst>
              </a:tr>
              <a:tr h="448673">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(30.00±0.01)</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008" marR="7008" marT="7008" marB="0" anchor="ctr"/>
                </a:tc>
                <a:tc>
                  <a:txBody>
                    <a:bodyPr/>
                    <a:lstStyle/>
                    <a:p>
                      <a:pPr algn="ctr" fontAlgn="ctr"/>
                      <a:r>
                        <a:rPr lang="en-US" altLang="zh-CN" sz="1600" u="none" strike="noStrike" dirty="0">
                          <a:effectLst/>
                          <a:latin typeface="Times New Roman" panose="02020603050405020304" pitchFamily="18" charset="0"/>
                          <a:cs typeface="Times New Roman" panose="02020603050405020304" pitchFamily="18" charset="0"/>
                        </a:rPr>
                        <a:t>0.00143</a:t>
                      </a:r>
                      <a:endParaRPr lang="en-US" altLang="zh-CN" sz="16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008" marR="7008" marT="7008" marB="0" anchor="ctr"/>
                </a:tc>
                <a:tc>
                  <a:txBody>
                    <a:bodyPr/>
                    <a:lstStyle/>
                    <a:p>
                      <a:pPr algn="ctr" fontAlgn="ctr"/>
                      <a:r>
                        <a:rPr lang="fr-FR" altLang="zh-CN" sz="1600" b="0" i="0" u="none" strike="noStrike" dirty="0">
                          <a:solidFill>
                            <a:srgbClr val="000000"/>
                          </a:solidFill>
                          <a:effectLst/>
                          <a:latin typeface="Times New Roman" panose="02020603050405020304" pitchFamily="18" charset="0"/>
                          <a:ea typeface="+mn-ea"/>
                          <a:cs typeface="Times New Roman" panose="02020603050405020304" pitchFamily="18" charset="0"/>
                        </a:rPr>
                        <a:t>0.00001</a:t>
                      </a:r>
                    </a:p>
                  </a:txBody>
                  <a:tcPr marL="7008" marR="7008" marT="7008" marB="0" anchor="ctr"/>
                </a:tc>
                <a:extLst>
                  <a:ext uri="{0D108BD9-81ED-4DB2-BD59-A6C34878D82A}">
                    <a16:rowId xmlns:a16="http://schemas.microsoft.com/office/drawing/2014/main" val="235520136"/>
                  </a:ext>
                </a:extLst>
              </a:tr>
            </a:tbl>
          </a:graphicData>
        </a:graphic>
      </p:graphicFrame>
    </p:spTree>
    <p:extLst>
      <p:ext uri="{BB962C8B-B14F-4D97-AF65-F5344CB8AC3E}">
        <p14:creationId xmlns:p14="http://schemas.microsoft.com/office/powerpoint/2010/main" val="3954661037"/>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867089" y="371447"/>
            <a:ext cx="2907522" cy="400105"/>
          </a:xfrm>
          <a:prstGeom prst="rect">
            <a:avLst/>
          </a:prstGeom>
          <a:noFill/>
        </p:spPr>
        <p:txBody>
          <a:bodyPr wrap="squar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000" b="1" dirty="0">
                <a:solidFill>
                  <a:srgbClr val="547C64"/>
                </a:solidFill>
              </a:rPr>
              <a:t>应用装置设计</a:t>
            </a:r>
            <a:r>
              <a:rPr lang="en-US" altLang="zh-CN" sz="2000" b="1" dirty="0">
                <a:solidFill>
                  <a:srgbClr val="547C64"/>
                </a:solidFill>
              </a:rPr>
              <a:t>---</a:t>
            </a:r>
            <a:r>
              <a:rPr lang="zh-CN" altLang="en-US" sz="2000" b="1" dirty="0">
                <a:solidFill>
                  <a:srgbClr val="547C64"/>
                </a:solidFill>
              </a:rPr>
              <a:t>电路板</a:t>
            </a:r>
          </a:p>
        </p:txBody>
      </p:sp>
      <p:sp>
        <p:nvSpPr>
          <p:cNvPr id="7" name="灯片编号占位符 6">
            <a:extLst>
              <a:ext uri="{FF2B5EF4-FFF2-40B4-BE49-F238E27FC236}">
                <a16:creationId xmlns:a16="http://schemas.microsoft.com/office/drawing/2014/main" id="{73E78C5C-8470-F34A-F786-70CECDBF74A7}"/>
              </a:ext>
            </a:extLst>
          </p:cNvPr>
          <p:cNvSpPr>
            <a:spLocks noGrp="1"/>
          </p:cNvSpPr>
          <p:nvPr>
            <p:ph type="sldNum" sz="quarter" idx="12"/>
          </p:nvPr>
        </p:nvSpPr>
        <p:spPr/>
        <p:txBody>
          <a:bodyPr/>
          <a:lstStyle/>
          <a:p>
            <a:fld id="{D0F8369B-F710-4CE9-A0B8-9F511945CEE2}" type="slidenum">
              <a:rPr lang="zh-CN" altLang="en-US" smtClean="0"/>
              <a:pPr/>
              <a:t>18</a:t>
            </a:fld>
            <a:endParaRPr lang="zh-CN" altLang="en-US"/>
          </a:p>
        </p:txBody>
      </p:sp>
      <p:sp>
        <p:nvSpPr>
          <p:cNvPr id="4" name="文本框 3">
            <a:extLst>
              <a:ext uri="{FF2B5EF4-FFF2-40B4-BE49-F238E27FC236}">
                <a16:creationId xmlns:a16="http://schemas.microsoft.com/office/drawing/2014/main" id="{3C4B2297-DC78-DC03-A9AC-924DEAC03F73}"/>
              </a:ext>
            </a:extLst>
          </p:cNvPr>
          <p:cNvSpPr txBox="1"/>
          <p:nvPr/>
        </p:nvSpPr>
        <p:spPr>
          <a:xfrm>
            <a:off x="4062161" y="5833129"/>
            <a:ext cx="4980214" cy="523220"/>
          </a:xfrm>
          <a:prstGeom prst="rect">
            <a:avLst/>
          </a:prstGeom>
          <a:noFill/>
        </p:spPr>
        <p:txBody>
          <a:bodyPr wrap="square" rtlCol="0">
            <a:spAutoFit/>
          </a:bodyPr>
          <a:lstStyle/>
          <a:p>
            <a:r>
              <a:rPr lang="zh-CN" altLang="en-US" sz="2800" dirty="0"/>
              <a:t>电路板示意图与仿真图</a:t>
            </a:r>
          </a:p>
        </p:txBody>
      </p:sp>
      <p:pic>
        <p:nvPicPr>
          <p:cNvPr id="6" name="图片 5">
            <a:extLst>
              <a:ext uri="{FF2B5EF4-FFF2-40B4-BE49-F238E27FC236}">
                <a16:creationId xmlns:a16="http://schemas.microsoft.com/office/drawing/2014/main" id="{5BADE073-A312-210B-84AB-52CF41AA26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6286" y="1254523"/>
            <a:ext cx="6819864" cy="4324792"/>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AC26083-057E-263F-E8B8-863A7C4F6A60}"/>
                  </a:ext>
                </a:extLst>
              </p:cNvPr>
              <p:cNvSpPr txBox="1"/>
              <p:nvPr/>
            </p:nvSpPr>
            <p:spPr>
              <a:xfrm>
                <a:off x="2320850" y="823484"/>
                <a:ext cx="5256451" cy="10464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3600" b="0" i="1" smtClean="0">
                          <a:latin typeface="Cambria Math" panose="02040503050406030204" pitchFamily="18" charset="0"/>
                        </a:rPr>
                        <m:t>𝑉</m:t>
                      </m:r>
                      <m:r>
                        <a:rPr lang="en-US" altLang="zh-CN" sz="3600" b="0" i="1" smtClean="0">
                          <a:latin typeface="Cambria Math" panose="02040503050406030204" pitchFamily="18" charset="0"/>
                        </a:rPr>
                        <m:t>=</m:t>
                      </m:r>
                      <m:f>
                        <m:fPr>
                          <m:ctrlPr>
                            <a:rPr lang="en-US" altLang="zh-CN" sz="3600" b="0" i="1" smtClean="0">
                              <a:latin typeface="Cambria Math" panose="02040503050406030204" pitchFamily="18" charset="0"/>
                            </a:rPr>
                          </m:ctrlPr>
                        </m:fPr>
                        <m:num>
                          <m:r>
                            <a:rPr lang="en-US" altLang="zh-CN" sz="3600" b="0" i="1" smtClean="0">
                              <a:latin typeface="Cambria Math" panose="02040503050406030204" pitchFamily="18" charset="0"/>
                            </a:rPr>
                            <m:t>𝑈</m:t>
                          </m:r>
                        </m:num>
                        <m:den>
                          <m:r>
                            <a:rPr lang="en-US" altLang="zh-CN" sz="3600" b="0" i="1" smtClean="0">
                              <a:latin typeface="Cambria Math" panose="02040503050406030204" pitchFamily="18" charset="0"/>
                            </a:rPr>
                            <m:t>2</m:t>
                          </m:r>
                        </m:den>
                      </m:f>
                      <m:r>
                        <a:rPr lang="en-US" altLang="zh-CN" sz="3600" b="0" i="1" smtClean="0">
                          <a:latin typeface="Cambria Math" panose="02040503050406030204" pitchFamily="18" charset="0"/>
                        </a:rPr>
                        <m:t>−</m:t>
                      </m:r>
                      <m:f>
                        <m:fPr>
                          <m:ctrlPr>
                            <a:rPr lang="en-US" altLang="zh-CN" sz="3600" b="0" i="1" smtClean="0">
                              <a:latin typeface="Cambria Math" panose="02040503050406030204" pitchFamily="18" charset="0"/>
                            </a:rPr>
                          </m:ctrlPr>
                        </m:fPr>
                        <m:num>
                          <m:r>
                            <a:rPr lang="en-US" altLang="zh-CN" sz="3600" b="0" i="1" smtClean="0">
                              <a:latin typeface="Cambria Math" panose="02040503050406030204" pitchFamily="18" charset="0"/>
                            </a:rPr>
                            <m:t>𝑅𝑈</m:t>
                          </m:r>
                        </m:num>
                        <m:den>
                          <m:r>
                            <a:rPr lang="en-US" altLang="zh-CN" sz="3600" b="0" i="1" smtClean="0">
                              <a:latin typeface="Cambria Math" panose="02040503050406030204" pitchFamily="18" charset="0"/>
                            </a:rPr>
                            <m:t>𝑅</m:t>
                          </m:r>
                          <m:r>
                            <a:rPr lang="en-US" altLang="zh-CN" sz="3600" b="0" i="1" smtClean="0">
                              <a:latin typeface="Cambria Math" panose="02040503050406030204" pitchFamily="18" charset="0"/>
                            </a:rPr>
                            <m:t>+10</m:t>
                          </m:r>
                        </m:den>
                      </m:f>
                    </m:oMath>
                  </m:oMathPara>
                </a14:m>
                <a:endParaRPr lang="zh-CN" altLang="en-US" sz="3600" dirty="0"/>
              </a:p>
            </p:txBody>
          </p:sp>
        </mc:Choice>
        <mc:Fallback xmlns="">
          <p:sp>
            <p:nvSpPr>
              <p:cNvPr id="8" name="文本框 7">
                <a:extLst>
                  <a:ext uri="{FF2B5EF4-FFF2-40B4-BE49-F238E27FC236}">
                    <a16:creationId xmlns:a16="http://schemas.microsoft.com/office/drawing/2014/main" id="{4AC26083-057E-263F-E8B8-863A7C4F6A60}"/>
                  </a:ext>
                </a:extLst>
              </p:cNvPr>
              <p:cNvSpPr txBox="1">
                <a:spLocks noRot="1" noChangeAspect="1" noMove="1" noResize="1" noEditPoints="1" noAdjustHandles="1" noChangeArrowheads="1" noChangeShapeType="1" noTextEdit="1"/>
              </p:cNvSpPr>
              <p:nvPr/>
            </p:nvSpPr>
            <p:spPr>
              <a:xfrm>
                <a:off x="2320850" y="823484"/>
                <a:ext cx="5256451" cy="1046440"/>
              </a:xfrm>
              <a:prstGeom prst="rect">
                <a:avLst/>
              </a:prstGeom>
              <a:blipFill>
                <a:blip r:embed="rId4"/>
                <a:stretch>
                  <a:fillRect/>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E45DF7D5-588F-2BE8-9E43-4D5C814B023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595" t="8043" r="694" b="8862"/>
          <a:stretch/>
        </p:blipFill>
        <p:spPr>
          <a:xfrm>
            <a:off x="9425" y="1869924"/>
            <a:ext cx="5130801" cy="3986213"/>
          </a:xfrm>
          <a:prstGeom prst="rect">
            <a:avLst/>
          </a:prstGeom>
        </p:spPr>
      </p:pic>
    </p:spTree>
    <p:extLst>
      <p:ext uri="{BB962C8B-B14F-4D97-AF65-F5344CB8AC3E}">
        <p14:creationId xmlns:p14="http://schemas.microsoft.com/office/powerpoint/2010/main" val="3459160651"/>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1019753" y="361823"/>
            <a:ext cx="2743051"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装置设计</a:t>
            </a:r>
            <a:r>
              <a:rPr lang="en-US" altLang="zh-CN" sz="2400" b="1" dirty="0">
                <a:solidFill>
                  <a:srgbClr val="547C64"/>
                </a:solidFill>
              </a:rPr>
              <a:t>---</a:t>
            </a:r>
            <a:r>
              <a:rPr lang="zh-CN" altLang="en-US" sz="2400" b="1" dirty="0">
                <a:solidFill>
                  <a:srgbClr val="547C64"/>
                </a:solidFill>
              </a:rPr>
              <a:t>电路板</a:t>
            </a:r>
          </a:p>
        </p:txBody>
      </p:sp>
      <p:sp>
        <p:nvSpPr>
          <p:cNvPr id="7" name="灯片编号占位符 6">
            <a:extLst>
              <a:ext uri="{FF2B5EF4-FFF2-40B4-BE49-F238E27FC236}">
                <a16:creationId xmlns:a16="http://schemas.microsoft.com/office/drawing/2014/main" id="{73E78C5C-8470-F34A-F786-70CECDBF74A7}"/>
              </a:ext>
            </a:extLst>
          </p:cNvPr>
          <p:cNvSpPr>
            <a:spLocks noGrp="1"/>
          </p:cNvSpPr>
          <p:nvPr>
            <p:ph type="sldNum" sz="quarter" idx="12"/>
          </p:nvPr>
        </p:nvSpPr>
        <p:spPr/>
        <p:txBody>
          <a:bodyPr/>
          <a:lstStyle/>
          <a:p>
            <a:fld id="{D0F8369B-F710-4CE9-A0B8-9F511945CEE2}" type="slidenum">
              <a:rPr lang="zh-CN" altLang="en-US" smtClean="0"/>
              <a:pPr/>
              <a:t>19</a:t>
            </a:fld>
            <a:endParaRPr lang="zh-CN" altLang="en-US"/>
          </a:p>
        </p:txBody>
      </p:sp>
      <p:pic>
        <p:nvPicPr>
          <p:cNvPr id="2" name="图片 1">
            <a:extLst>
              <a:ext uri="{FF2B5EF4-FFF2-40B4-BE49-F238E27FC236}">
                <a16:creationId xmlns:a16="http://schemas.microsoft.com/office/drawing/2014/main" id="{AE7316A2-661F-5117-9EC6-8437818AD7B4}"/>
              </a:ext>
            </a:extLst>
          </p:cNvPr>
          <p:cNvPicPr>
            <a:picLocks noChangeAspect="1"/>
          </p:cNvPicPr>
          <p:nvPr/>
        </p:nvPicPr>
        <p:blipFill>
          <a:blip r:embed="rId2"/>
          <a:stretch>
            <a:fillRect/>
          </a:stretch>
        </p:blipFill>
        <p:spPr>
          <a:xfrm>
            <a:off x="433831" y="1102897"/>
            <a:ext cx="4175303" cy="3383472"/>
          </a:xfrm>
          <a:prstGeom prst="rect">
            <a:avLst/>
          </a:prstGeom>
        </p:spPr>
      </p:pic>
      <p:grpSp>
        <p:nvGrpSpPr>
          <p:cNvPr id="10" name="组合 9">
            <a:extLst>
              <a:ext uri="{FF2B5EF4-FFF2-40B4-BE49-F238E27FC236}">
                <a16:creationId xmlns:a16="http://schemas.microsoft.com/office/drawing/2014/main" id="{85F9F886-A3F3-32DD-2DF4-FB12F8FB05BA}"/>
              </a:ext>
            </a:extLst>
          </p:cNvPr>
          <p:cNvGrpSpPr/>
          <p:nvPr/>
        </p:nvGrpSpPr>
        <p:grpSpPr>
          <a:xfrm>
            <a:off x="2216549" y="2318033"/>
            <a:ext cx="3147543" cy="570772"/>
            <a:chOff x="2216549" y="2318033"/>
            <a:chExt cx="3147543" cy="570772"/>
          </a:xfrm>
        </p:grpSpPr>
        <p:sp>
          <p:nvSpPr>
            <p:cNvPr id="5" name="椭圆 4">
              <a:extLst>
                <a:ext uri="{FF2B5EF4-FFF2-40B4-BE49-F238E27FC236}">
                  <a16:creationId xmlns:a16="http://schemas.microsoft.com/office/drawing/2014/main" id="{02B4B9E6-6B83-CB4A-5090-21225A2870F1}"/>
                </a:ext>
              </a:extLst>
            </p:cNvPr>
            <p:cNvSpPr/>
            <p:nvPr/>
          </p:nvSpPr>
          <p:spPr>
            <a:xfrm>
              <a:off x="2216549" y="2318033"/>
              <a:ext cx="782916" cy="570772"/>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cxnSp>
          <p:nvCxnSpPr>
            <p:cNvPr id="9" name="直接箭头连接符 8">
              <a:extLst>
                <a:ext uri="{FF2B5EF4-FFF2-40B4-BE49-F238E27FC236}">
                  <a16:creationId xmlns:a16="http://schemas.microsoft.com/office/drawing/2014/main" id="{5F4FE31B-CC23-2687-6E3D-98A7EFA06681}"/>
                </a:ext>
              </a:extLst>
            </p:cNvPr>
            <p:cNvCxnSpPr>
              <a:stCxn id="5" idx="6"/>
            </p:cNvCxnSpPr>
            <p:nvPr/>
          </p:nvCxnSpPr>
          <p:spPr>
            <a:xfrm>
              <a:off x="2999465" y="2603419"/>
              <a:ext cx="236462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文本框 10">
            <a:extLst>
              <a:ext uri="{FF2B5EF4-FFF2-40B4-BE49-F238E27FC236}">
                <a16:creationId xmlns:a16="http://schemas.microsoft.com/office/drawing/2014/main" id="{BB2CC0D6-758C-CE2B-A12C-3CAEC8FF3605}"/>
              </a:ext>
            </a:extLst>
          </p:cNvPr>
          <p:cNvSpPr txBox="1"/>
          <p:nvPr/>
        </p:nvSpPr>
        <p:spPr>
          <a:xfrm>
            <a:off x="5487610" y="1596701"/>
            <a:ext cx="5240573" cy="2215991"/>
          </a:xfrm>
          <a:prstGeom prst="rect">
            <a:avLst/>
          </a:prstGeom>
          <a:noFill/>
        </p:spPr>
        <p:txBody>
          <a:bodyPr wrap="square" rtlCol="0">
            <a:spAutoFit/>
          </a:bodyPr>
          <a:lstStyle/>
          <a:p>
            <a:r>
              <a:rPr lang="en-US" altLang="zh-CN" sz="2400" b="1" dirty="0"/>
              <a:t>10 Ω *3 </a:t>
            </a:r>
            <a:r>
              <a:rPr lang="zh-CN" altLang="en-US" sz="2400" b="1" dirty="0"/>
              <a:t>贴片电阻：</a:t>
            </a:r>
            <a:endParaRPr lang="en-US" altLang="zh-CN" sz="2400" b="1" dirty="0"/>
          </a:p>
          <a:p>
            <a:r>
              <a:rPr lang="en-US" altLang="zh-CN" sz="2400" dirty="0"/>
              <a:t>1.</a:t>
            </a:r>
            <a:r>
              <a:rPr lang="zh-CN" altLang="en-US" sz="2400" dirty="0"/>
              <a:t>预实验发现电阻变化范围为</a:t>
            </a:r>
            <a:r>
              <a:rPr lang="en-US" altLang="zh-CN" sz="2400" dirty="0"/>
              <a:t>7-9Ω</a:t>
            </a:r>
            <a:r>
              <a:rPr lang="zh-CN" altLang="en-US" sz="2400" dirty="0"/>
              <a:t>，接近此值时电桥法测值敏感</a:t>
            </a:r>
            <a:endParaRPr lang="en-US" altLang="zh-CN" sz="2400" dirty="0"/>
          </a:p>
          <a:p>
            <a:r>
              <a:rPr lang="en-US" altLang="zh-CN" sz="2400" dirty="0"/>
              <a:t>2.</a:t>
            </a:r>
            <a:r>
              <a:rPr lang="zh-CN" altLang="en-US" sz="2400" dirty="0"/>
              <a:t>进行偏置，消除</a:t>
            </a:r>
            <a:r>
              <a:rPr lang="zh-CN" altLang="zh-CN" sz="2400" spc="-10" dirty="0">
                <a:effectLst/>
                <a:latin typeface="宋体" panose="02010600030101010101" pitchFamily="2" charset="-122"/>
                <a:ea typeface="宋体" panose="02010600030101010101" pitchFamily="2" charset="-122"/>
                <a:cs typeface="宋体" panose="02010600030101010101" pitchFamily="2" charset="-122"/>
              </a:rPr>
              <a:t>交流电</a:t>
            </a:r>
            <a:r>
              <a:rPr lang="zh-CN" altLang="en-US" sz="2400" spc="-10" dirty="0">
                <a:effectLst/>
                <a:latin typeface="宋体" panose="02010600030101010101" pitchFamily="2" charset="-122"/>
                <a:ea typeface="宋体" panose="02010600030101010101" pitchFamily="2" charset="-122"/>
                <a:cs typeface="宋体" panose="02010600030101010101" pitchFamily="2" charset="-122"/>
              </a:rPr>
              <a:t>引起的</a:t>
            </a:r>
            <a:r>
              <a:rPr lang="zh-CN" altLang="zh-CN" sz="2400" spc="-10" dirty="0">
                <a:effectLst/>
                <a:latin typeface="宋体" panose="02010600030101010101" pitchFamily="2" charset="-122"/>
                <a:ea typeface="宋体" panose="02010600030101010101" pitchFamily="2" charset="-122"/>
                <a:cs typeface="宋体" panose="02010600030101010101" pitchFamily="2" charset="-122"/>
              </a:rPr>
              <a:t>正负</a:t>
            </a:r>
            <a:r>
              <a:rPr lang="zh-CN" altLang="en-US" sz="2400" spc="-10" dirty="0">
                <a:effectLst/>
                <a:latin typeface="宋体" panose="02010600030101010101" pitchFamily="2" charset="-122"/>
                <a:ea typeface="宋体" panose="02010600030101010101" pitchFamily="2" charset="-122"/>
                <a:cs typeface="宋体" panose="02010600030101010101" pitchFamily="2" charset="-122"/>
              </a:rPr>
              <a:t>差分电压无法区分的影响</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endParaRPr lang="zh-CN" altLang="en-US" dirty="0"/>
          </a:p>
        </p:txBody>
      </p:sp>
      <p:cxnSp>
        <p:nvCxnSpPr>
          <p:cNvPr id="37" name="直接箭头连接符 36">
            <a:extLst>
              <a:ext uri="{FF2B5EF4-FFF2-40B4-BE49-F238E27FC236}">
                <a16:creationId xmlns:a16="http://schemas.microsoft.com/office/drawing/2014/main" id="{702CC5AC-90DB-E0F0-203C-ADCBB6791521}"/>
              </a:ext>
            </a:extLst>
          </p:cNvPr>
          <p:cNvCxnSpPr>
            <a:cxnSpLocks/>
          </p:cNvCxnSpPr>
          <p:nvPr/>
        </p:nvCxnSpPr>
        <p:spPr>
          <a:xfrm>
            <a:off x="3923968" y="5049585"/>
            <a:ext cx="1643162"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3" name="直接连接符 42">
            <a:extLst>
              <a:ext uri="{FF2B5EF4-FFF2-40B4-BE49-F238E27FC236}">
                <a16:creationId xmlns:a16="http://schemas.microsoft.com/office/drawing/2014/main" id="{4B4F8C24-0187-43CB-3FD3-55999962624E}"/>
              </a:ext>
            </a:extLst>
          </p:cNvPr>
          <p:cNvCxnSpPr/>
          <p:nvPr/>
        </p:nvCxnSpPr>
        <p:spPr>
          <a:xfrm>
            <a:off x="3923968" y="3244082"/>
            <a:ext cx="8507" cy="18055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a16="http://schemas.microsoft.com/office/drawing/2014/main" id="{FED1501A-A9B7-ED2C-76D6-AED8B9E73DEC}"/>
              </a:ext>
            </a:extLst>
          </p:cNvPr>
          <p:cNvSpPr txBox="1"/>
          <p:nvPr/>
        </p:nvSpPr>
        <p:spPr>
          <a:xfrm>
            <a:off x="5567130" y="4799634"/>
            <a:ext cx="5240573" cy="461665"/>
          </a:xfrm>
          <a:prstGeom prst="rect">
            <a:avLst/>
          </a:prstGeom>
          <a:noFill/>
        </p:spPr>
        <p:txBody>
          <a:bodyPr wrap="square" rtlCol="0">
            <a:spAutoFit/>
          </a:bodyPr>
          <a:lstStyle/>
          <a:p>
            <a:r>
              <a:rPr lang="en-US" altLang="zh-CN" sz="2400" b="1" dirty="0"/>
              <a:t>AD621</a:t>
            </a:r>
            <a:r>
              <a:rPr lang="zh-CN" altLang="en-US" sz="2400" b="1" dirty="0"/>
              <a:t>模块：</a:t>
            </a:r>
            <a:r>
              <a:rPr lang="en-US" altLang="zh-CN" sz="2400" b="1" dirty="0"/>
              <a:t> </a:t>
            </a:r>
            <a:r>
              <a:rPr lang="zh-CN" altLang="en-US" sz="2400" dirty="0"/>
              <a:t>放大差分电压</a:t>
            </a:r>
          </a:p>
        </p:txBody>
      </p:sp>
    </p:spTree>
    <p:extLst>
      <p:ext uri="{BB962C8B-B14F-4D97-AF65-F5344CB8AC3E}">
        <p14:creationId xmlns:p14="http://schemas.microsoft.com/office/powerpoint/2010/main" val="899687824"/>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flipH="1" flipV="1">
            <a:off x="1565229" y="1066061"/>
            <a:ext cx="1141287" cy="0"/>
            <a:chOff x="7568477" y="2641879"/>
            <a:chExt cx="1575523" cy="0"/>
          </a:xfrm>
        </p:grpSpPr>
        <p:cxnSp>
          <p:nvCxnSpPr>
            <p:cNvPr id="34" name="直接连接符 33"/>
            <p:cNvCxnSpPr/>
            <p:nvPr/>
          </p:nvCxnSpPr>
          <p:spPr>
            <a:xfrm flipV="1">
              <a:off x="7568477" y="2641879"/>
              <a:ext cx="466385" cy="0"/>
            </a:xfrm>
            <a:prstGeom prst="line">
              <a:avLst/>
            </a:prstGeom>
            <a:ln w="762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103924" y="2641879"/>
              <a:ext cx="754055" cy="0"/>
            </a:xfrm>
            <a:prstGeom prst="line">
              <a:avLst/>
            </a:prstGeom>
            <a:ln w="7620">
              <a:solidFill>
                <a:srgbClr val="547C64"/>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948986" y="2641879"/>
              <a:ext cx="195014" cy="0"/>
            </a:xfrm>
            <a:prstGeom prst="line">
              <a:avLst/>
            </a:prstGeom>
            <a:ln w="7620">
              <a:solidFill>
                <a:srgbClr val="547C64"/>
              </a:solidFill>
            </a:ln>
          </p:spPr>
          <p:style>
            <a:lnRef idx="1">
              <a:schemeClr val="accent1"/>
            </a:lnRef>
            <a:fillRef idx="0">
              <a:schemeClr val="accent1"/>
            </a:fillRef>
            <a:effectRef idx="0">
              <a:schemeClr val="accent1"/>
            </a:effectRef>
            <a:fontRef idx="minor">
              <a:schemeClr val="tx1"/>
            </a:fontRef>
          </p:style>
        </p:cxnSp>
      </p:grpSp>
      <p:sp>
        <p:nvSpPr>
          <p:cNvPr id="42" name="TextBox 42"/>
          <p:cNvSpPr txBox="1"/>
          <p:nvPr/>
        </p:nvSpPr>
        <p:spPr>
          <a:xfrm>
            <a:off x="1330448" y="1098763"/>
            <a:ext cx="1674698" cy="707886"/>
          </a:xfrm>
          <a:prstGeom prst="rect">
            <a:avLst/>
          </a:prstGeom>
          <a:noFill/>
          <a:ln>
            <a:solidFill>
              <a:srgbClr val="547C64"/>
            </a:solidFill>
          </a:ln>
        </p:spPr>
        <p:txBody>
          <a:bodyPr wrap="square" rtlCol="0">
            <a:spAutoFit/>
          </a:bodyPr>
          <a:lstStyle/>
          <a:p>
            <a:pPr algn="ctr"/>
            <a:r>
              <a:rPr lang="zh-CN" altLang="en-US" sz="4000" b="1" spc="300" dirty="0">
                <a:solidFill>
                  <a:srgbClr val="547C64"/>
                </a:solidFill>
                <a:latin typeface="微软雅黑" panose="020B0503020204020204" pitchFamily="34" charset="-122"/>
                <a:ea typeface="微软雅黑" panose="020B0503020204020204" pitchFamily="34" charset="-122"/>
              </a:rPr>
              <a:t>目录</a:t>
            </a:r>
            <a:endParaRPr lang="zh-CN" altLang="zh-CN" sz="4000" b="1" spc="300" dirty="0">
              <a:solidFill>
                <a:srgbClr val="547C64"/>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flipV="1">
            <a:off x="1565229" y="1806649"/>
            <a:ext cx="1141287" cy="0"/>
            <a:chOff x="7568477" y="2641879"/>
            <a:chExt cx="1575523" cy="0"/>
          </a:xfrm>
        </p:grpSpPr>
        <p:cxnSp>
          <p:nvCxnSpPr>
            <p:cNvPr id="46" name="直接连接符 45"/>
            <p:cNvCxnSpPr/>
            <p:nvPr/>
          </p:nvCxnSpPr>
          <p:spPr>
            <a:xfrm flipV="1">
              <a:off x="7568477" y="2641879"/>
              <a:ext cx="466385" cy="0"/>
            </a:xfrm>
            <a:prstGeom prst="line">
              <a:avLst/>
            </a:prstGeom>
            <a:ln w="762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103924" y="2641879"/>
              <a:ext cx="754055" cy="0"/>
            </a:xfrm>
            <a:prstGeom prst="line">
              <a:avLst/>
            </a:prstGeom>
            <a:ln w="7620">
              <a:solidFill>
                <a:srgbClr val="547C64"/>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8948986" y="2641879"/>
              <a:ext cx="195014" cy="0"/>
            </a:xfrm>
            <a:prstGeom prst="line">
              <a:avLst/>
            </a:prstGeom>
            <a:ln w="7620">
              <a:solidFill>
                <a:srgbClr val="547C64"/>
              </a:solidFill>
            </a:ln>
          </p:spPr>
          <p:style>
            <a:lnRef idx="1">
              <a:schemeClr val="accent1"/>
            </a:lnRef>
            <a:fillRef idx="0">
              <a:schemeClr val="accent1"/>
            </a:fillRef>
            <a:effectRef idx="0">
              <a:schemeClr val="accent1"/>
            </a:effectRef>
            <a:fontRef idx="minor">
              <a:schemeClr val="tx1"/>
            </a:fontRef>
          </p:style>
        </p:cxnSp>
      </p:grpSp>
      <p:sp>
        <p:nvSpPr>
          <p:cNvPr id="50" name="文本框 1"/>
          <p:cNvSpPr>
            <a:spLocks noChangeArrowheads="1"/>
          </p:cNvSpPr>
          <p:nvPr/>
        </p:nvSpPr>
        <p:spPr bwMode="auto">
          <a:xfrm>
            <a:off x="1519293" y="727507"/>
            <a:ext cx="1247548" cy="338554"/>
          </a:xfrm>
          <a:prstGeom prst="rect">
            <a:avLst/>
          </a:prstGeom>
          <a:noFill/>
          <a:ln>
            <a:solidFill>
              <a:srgbClr val="547C64"/>
            </a:solidFill>
          </a:ln>
        </p:spPr>
        <p:txBody>
          <a:bodyPr wrap="square" rtlCol="0">
            <a:spAutoFit/>
          </a:bodyPr>
          <a:lstStyle/>
          <a:p>
            <a:pPr algn="dist"/>
            <a:r>
              <a:rPr lang="en-US" altLang="zh-CN" sz="16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CONTENT</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24" name="组合 323"/>
          <p:cNvGrpSpPr/>
          <p:nvPr/>
        </p:nvGrpSpPr>
        <p:grpSpPr>
          <a:xfrm>
            <a:off x="-156036" y="2911105"/>
            <a:ext cx="3482406" cy="3485973"/>
            <a:chOff x="-265115" y="3698415"/>
            <a:chExt cx="4351968" cy="4356426"/>
          </a:xfrm>
          <a:solidFill>
            <a:srgbClr val="547C64"/>
          </a:solidFill>
        </p:grpSpPr>
        <p:sp>
          <p:nvSpPr>
            <p:cNvPr id="322" name="Freeform 5"/>
            <p:cNvSpPr>
              <a:spLocks noEditPoints="1"/>
            </p:cNvSpPr>
            <p:nvPr/>
          </p:nvSpPr>
          <p:spPr bwMode="auto">
            <a:xfrm rot="363427">
              <a:off x="-265115" y="3698415"/>
              <a:ext cx="4351968" cy="4356426"/>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grpFill/>
            <a:ln w="38100" cap="flat">
              <a:solidFill>
                <a:srgbClr val="547C64"/>
              </a:solid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800"/>
            </a:p>
          </p:txBody>
        </p:sp>
        <p:sp>
          <p:nvSpPr>
            <p:cNvPr id="323" name="Freeform 26"/>
            <p:cNvSpPr>
              <a:spLocks noEditPoints="1"/>
            </p:cNvSpPr>
            <p:nvPr/>
          </p:nvSpPr>
          <p:spPr bwMode="auto">
            <a:xfrm>
              <a:off x="1701375" y="4457942"/>
              <a:ext cx="1632150" cy="1515569"/>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grpFill/>
            <a:ln>
              <a:solidFill>
                <a:srgbClr val="547C64"/>
              </a:solidFill>
            </a:ln>
          </p:spPr>
          <p:txBody>
            <a:bodyPr vert="horz" wrap="square" lIns="91392" tIns="45696" rIns="91392" bIns="45696" numCol="1" anchor="t" anchorCtr="0" compatLnSpc="1"/>
            <a:lstStyle/>
            <a:p>
              <a:endParaRPr lang="zh-CN" altLang="en-US" sz="1800">
                <a:solidFill>
                  <a:schemeClr val="accent1"/>
                </a:solidFill>
              </a:endParaRPr>
            </a:p>
          </p:txBody>
        </p:sp>
      </p:grpSp>
      <p:sp>
        <p:nvSpPr>
          <p:cNvPr id="9" name="椭圆 8">
            <a:extLst>
              <a:ext uri="{FF2B5EF4-FFF2-40B4-BE49-F238E27FC236}">
                <a16:creationId xmlns:a16="http://schemas.microsoft.com/office/drawing/2014/main" id="{DC73BF32-88E6-89E4-7F66-7BBC7A7C77F4}"/>
              </a:ext>
            </a:extLst>
          </p:cNvPr>
          <p:cNvSpPr/>
          <p:nvPr/>
        </p:nvSpPr>
        <p:spPr>
          <a:xfrm>
            <a:off x="3642360" y="1363980"/>
            <a:ext cx="525780" cy="525780"/>
          </a:xfrm>
          <a:prstGeom prst="ellipse">
            <a:avLst/>
          </a:prstGeom>
          <a:solidFill>
            <a:srgbClr val="547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a:extLst>
              <a:ext uri="{FF2B5EF4-FFF2-40B4-BE49-F238E27FC236}">
                <a16:creationId xmlns:a16="http://schemas.microsoft.com/office/drawing/2014/main" id="{B08A42F3-5BA5-85CB-9EE4-85BD7B7B1821}"/>
              </a:ext>
            </a:extLst>
          </p:cNvPr>
          <p:cNvCxnSpPr>
            <a:cxnSpLocks/>
            <a:stCxn id="9" idx="6"/>
          </p:cNvCxnSpPr>
          <p:nvPr/>
        </p:nvCxnSpPr>
        <p:spPr>
          <a:xfrm>
            <a:off x="4168140" y="1626870"/>
            <a:ext cx="906780"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9BBF099F-C12B-94F2-244C-7A72A0947271}"/>
              </a:ext>
            </a:extLst>
          </p:cNvPr>
          <p:cNvSpPr txBox="1"/>
          <p:nvPr/>
        </p:nvSpPr>
        <p:spPr>
          <a:xfrm>
            <a:off x="5021614" y="1272927"/>
            <a:ext cx="2331720" cy="707886"/>
          </a:xfrm>
          <a:prstGeom prst="rect">
            <a:avLst/>
          </a:prstGeom>
          <a:noFill/>
        </p:spPr>
        <p:txBody>
          <a:bodyPr wrap="square" rtlCol="0">
            <a:spAutoFit/>
          </a:bodyPr>
          <a:lstStyle/>
          <a:p>
            <a:r>
              <a:rPr lang="zh-CN" altLang="en-US" sz="4000" b="1" dirty="0">
                <a:solidFill>
                  <a:srgbClr val="547C64"/>
                </a:solidFill>
                <a:latin typeface="华文仿宋" panose="02010600040101010101" pitchFamily="2" charset="-122"/>
                <a:ea typeface="华文仿宋" panose="02010600040101010101" pitchFamily="2" charset="-122"/>
              </a:rPr>
              <a:t>赛题分析</a:t>
            </a:r>
          </a:p>
        </p:txBody>
      </p:sp>
      <p:sp>
        <p:nvSpPr>
          <p:cNvPr id="19" name="椭圆 18">
            <a:extLst>
              <a:ext uri="{FF2B5EF4-FFF2-40B4-BE49-F238E27FC236}">
                <a16:creationId xmlns:a16="http://schemas.microsoft.com/office/drawing/2014/main" id="{DA47ED97-26EC-78B3-F50F-6522343BA4AF}"/>
              </a:ext>
            </a:extLst>
          </p:cNvPr>
          <p:cNvSpPr/>
          <p:nvPr/>
        </p:nvSpPr>
        <p:spPr>
          <a:xfrm>
            <a:off x="4287039" y="2247713"/>
            <a:ext cx="525780" cy="525780"/>
          </a:xfrm>
          <a:prstGeom prst="ellipse">
            <a:avLst/>
          </a:prstGeom>
          <a:solidFill>
            <a:srgbClr val="547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a:extLst>
              <a:ext uri="{FF2B5EF4-FFF2-40B4-BE49-F238E27FC236}">
                <a16:creationId xmlns:a16="http://schemas.microsoft.com/office/drawing/2014/main" id="{C8225761-986B-0202-3FA6-FFC6FA98AAB4}"/>
              </a:ext>
            </a:extLst>
          </p:cNvPr>
          <p:cNvCxnSpPr>
            <a:cxnSpLocks/>
            <a:stCxn id="19" idx="6"/>
          </p:cNvCxnSpPr>
          <p:nvPr/>
        </p:nvCxnSpPr>
        <p:spPr>
          <a:xfrm>
            <a:off x="4812819" y="2510603"/>
            <a:ext cx="906780"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B34A9201-0D67-2A6B-AD20-FB90968814B9}"/>
              </a:ext>
            </a:extLst>
          </p:cNvPr>
          <p:cNvSpPr txBox="1"/>
          <p:nvPr/>
        </p:nvSpPr>
        <p:spPr>
          <a:xfrm>
            <a:off x="5666293" y="2156660"/>
            <a:ext cx="6028786" cy="707886"/>
          </a:xfrm>
          <a:prstGeom prst="rect">
            <a:avLst/>
          </a:prstGeom>
          <a:noFill/>
        </p:spPr>
        <p:txBody>
          <a:bodyPr wrap="square" rtlCol="0">
            <a:spAutoFit/>
          </a:bodyPr>
          <a:lstStyle/>
          <a:p>
            <a:r>
              <a:rPr lang="zh-CN" altLang="en-US" sz="4000" b="1" dirty="0">
                <a:solidFill>
                  <a:srgbClr val="547C64"/>
                </a:solidFill>
                <a:latin typeface="华文仿宋" panose="02010600040101010101" pitchFamily="2" charset="-122"/>
                <a:ea typeface="华文仿宋" panose="02010600040101010101" pitchFamily="2" charset="-122"/>
              </a:rPr>
              <a:t>实验原理</a:t>
            </a:r>
          </a:p>
        </p:txBody>
      </p:sp>
      <p:sp>
        <p:nvSpPr>
          <p:cNvPr id="22" name="椭圆 21">
            <a:extLst>
              <a:ext uri="{FF2B5EF4-FFF2-40B4-BE49-F238E27FC236}">
                <a16:creationId xmlns:a16="http://schemas.microsoft.com/office/drawing/2014/main" id="{A1D27FCF-AB2D-2EA6-78EF-43CE3E07D891}"/>
              </a:ext>
            </a:extLst>
          </p:cNvPr>
          <p:cNvSpPr/>
          <p:nvPr/>
        </p:nvSpPr>
        <p:spPr>
          <a:xfrm>
            <a:off x="5033800" y="3047129"/>
            <a:ext cx="525780" cy="525780"/>
          </a:xfrm>
          <a:prstGeom prst="ellipse">
            <a:avLst/>
          </a:prstGeom>
          <a:solidFill>
            <a:srgbClr val="547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a:extLst>
              <a:ext uri="{FF2B5EF4-FFF2-40B4-BE49-F238E27FC236}">
                <a16:creationId xmlns:a16="http://schemas.microsoft.com/office/drawing/2014/main" id="{5DB56704-75BA-CAB7-F463-1627B7FB4E5C}"/>
              </a:ext>
            </a:extLst>
          </p:cNvPr>
          <p:cNvCxnSpPr>
            <a:cxnSpLocks/>
            <a:stCxn id="22" idx="6"/>
          </p:cNvCxnSpPr>
          <p:nvPr/>
        </p:nvCxnSpPr>
        <p:spPr>
          <a:xfrm>
            <a:off x="5559580" y="3310019"/>
            <a:ext cx="906780"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04381DE3-371E-1C0C-66C2-9886CC31C47C}"/>
              </a:ext>
            </a:extLst>
          </p:cNvPr>
          <p:cNvSpPr txBox="1"/>
          <p:nvPr/>
        </p:nvSpPr>
        <p:spPr>
          <a:xfrm>
            <a:off x="6413054" y="2956076"/>
            <a:ext cx="4361414" cy="707886"/>
          </a:xfrm>
          <a:prstGeom prst="rect">
            <a:avLst/>
          </a:prstGeom>
          <a:noFill/>
        </p:spPr>
        <p:txBody>
          <a:bodyPr wrap="square" rtlCol="0">
            <a:spAutoFit/>
          </a:bodyPr>
          <a:lstStyle/>
          <a:p>
            <a:r>
              <a:rPr lang="zh-CN" altLang="en-US" sz="4000" b="1" dirty="0">
                <a:solidFill>
                  <a:srgbClr val="547C64"/>
                </a:solidFill>
                <a:latin typeface="华文仿宋" panose="02010600040101010101" pitchFamily="2" charset="-122"/>
                <a:ea typeface="华文仿宋" panose="02010600040101010101" pitchFamily="2" charset="-122"/>
              </a:rPr>
              <a:t>装置设计与实现</a:t>
            </a:r>
          </a:p>
        </p:txBody>
      </p:sp>
      <p:sp>
        <p:nvSpPr>
          <p:cNvPr id="25" name="椭圆 24">
            <a:extLst>
              <a:ext uri="{FF2B5EF4-FFF2-40B4-BE49-F238E27FC236}">
                <a16:creationId xmlns:a16="http://schemas.microsoft.com/office/drawing/2014/main" id="{684D783C-C0F4-9C4D-4028-C1E240A09AE3}"/>
              </a:ext>
            </a:extLst>
          </p:cNvPr>
          <p:cNvSpPr/>
          <p:nvPr/>
        </p:nvSpPr>
        <p:spPr>
          <a:xfrm>
            <a:off x="6153940" y="3875314"/>
            <a:ext cx="525780" cy="525780"/>
          </a:xfrm>
          <a:prstGeom prst="ellipse">
            <a:avLst/>
          </a:prstGeom>
          <a:solidFill>
            <a:srgbClr val="547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a:extLst>
              <a:ext uri="{FF2B5EF4-FFF2-40B4-BE49-F238E27FC236}">
                <a16:creationId xmlns:a16="http://schemas.microsoft.com/office/drawing/2014/main" id="{C2870926-C919-E5CD-5EC5-50183205E9F9}"/>
              </a:ext>
            </a:extLst>
          </p:cNvPr>
          <p:cNvCxnSpPr>
            <a:cxnSpLocks/>
            <a:stCxn id="25" idx="6"/>
          </p:cNvCxnSpPr>
          <p:nvPr/>
        </p:nvCxnSpPr>
        <p:spPr>
          <a:xfrm>
            <a:off x="6679720" y="4138204"/>
            <a:ext cx="906780"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5B8DEFE1-3D4A-79C7-C500-4AE471F764FE}"/>
              </a:ext>
            </a:extLst>
          </p:cNvPr>
          <p:cNvSpPr txBox="1"/>
          <p:nvPr/>
        </p:nvSpPr>
        <p:spPr>
          <a:xfrm>
            <a:off x="7533193" y="3784261"/>
            <a:ext cx="4963607" cy="646331"/>
          </a:xfrm>
          <a:prstGeom prst="rect">
            <a:avLst/>
          </a:prstGeom>
          <a:noFill/>
        </p:spPr>
        <p:txBody>
          <a:bodyPr wrap="square" rtlCol="0">
            <a:spAutoFit/>
          </a:bodyPr>
          <a:lstStyle/>
          <a:p>
            <a:r>
              <a:rPr lang="zh-CN" altLang="en-US" sz="3600" b="1" dirty="0">
                <a:solidFill>
                  <a:srgbClr val="547C64"/>
                </a:solidFill>
                <a:latin typeface="华文仿宋" panose="02010600040101010101" pitchFamily="2" charset="-122"/>
                <a:ea typeface="华文仿宋" panose="02010600040101010101" pitchFamily="2" charset="-122"/>
              </a:rPr>
              <a:t>结果分析与性能评估</a:t>
            </a:r>
          </a:p>
        </p:txBody>
      </p:sp>
      <p:sp>
        <p:nvSpPr>
          <p:cNvPr id="38" name="椭圆 37">
            <a:extLst>
              <a:ext uri="{FF2B5EF4-FFF2-40B4-BE49-F238E27FC236}">
                <a16:creationId xmlns:a16="http://schemas.microsoft.com/office/drawing/2014/main" id="{F31E2992-A1C3-0C27-FB37-B840CA109B5B}"/>
              </a:ext>
            </a:extLst>
          </p:cNvPr>
          <p:cNvSpPr/>
          <p:nvPr/>
        </p:nvSpPr>
        <p:spPr>
          <a:xfrm>
            <a:off x="7519320" y="4693482"/>
            <a:ext cx="525780" cy="525780"/>
          </a:xfrm>
          <a:prstGeom prst="ellipse">
            <a:avLst/>
          </a:prstGeom>
          <a:solidFill>
            <a:srgbClr val="547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a:extLst>
              <a:ext uri="{FF2B5EF4-FFF2-40B4-BE49-F238E27FC236}">
                <a16:creationId xmlns:a16="http://schemas.microsoft.com/office/drawing/2014/main" id="{001AB20C-C143-0397-C3B5-D6E69CBEAE8F}"/>
              </a:ext>
            </a:extLst>
          </p:cNvPr>
          <p:cNvCxnSpPr>
            <a:cxnSpLocks/>
            <a:stCxn id="38" idx="6"/>
          </p:cNvCxnSpPr>
          <p:nvPr/>
        </p:nvCxnSpPr>
        <p:spPr>
          <a:xfrm>
            <a:off x="8045100" y="4956372"/>
            <a:ext cx="906780"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56D5FDA4-0685-A1C6-4810-4EDF2DDB74DB}"/>
              </a:ext>
            </a:extLst>
          </p:cNvPr>
          <p:cNvSpPr txBox="1"/>
          <p:nvPr/>
        </p:nvSpPr>
        <p:spPr>
          <a:xfrm>
            <a:off x="8951880" y="4594533"/>
            <a:ext cx="2743199" cy="707886"/>
          </a:xfrm>
          <a:prstGeom prst="rect">
            <a:avLst/>
          </a:prstGeom>
          <a:noFill/>
        </p:spPr>
        <p:txBody>
          <a:bodyPr wrap="square" rtlCol="0">
            <a:spAutoFit/>
          </a:bodyPr>
          <a:lstStyle/>
          <a:p>
            <a:r>
              <a:rPr lang="zh-CN" altLang="en-US" sz="4000" b="1" dirty="0">
                <a:solidFill>
                  <a:srgbClr val="547C64"/>
                </a:solidFill>
                <a:latin typeface="华文仿宋" panose="02010600040101010101" pitchFamily="2" charset="-122"/>
                <a:ea typeface="华文仿宋" panose="02010600040101010101" pitchFamily="2" charset="-122"/>
              </a:rPr>
              <a:t>总结与探讨</a:t>
            </a:r>
          </a:p>
        </p:txBody>
      </p:sp>
      <p:sp>
        <p:nvSpPr>
          <p:cNvPr id="41" name="灯片编号占位符 40">
            <a:extLst>
              <a:ext uri="{FF2B5EF4-FFF2-40B4-BE49-F238E27FC236}">
                <a16:creationId xmlns:a16="http://schemas.microsoft.com/office/drawing/2014/main" id="{805DF9D1-1FF1-EA44-37CD-424EFBE85A85}"/>
              </a:ext>
            </a:extLst>
          </p:cNvPr>
          <p:cNvSpPr>
            <a:spLocks noGrp="1"/>
          </p:cNvSpPr>
          <p:nvPr>
            <p:ph type="sldNum" sz="quarter" idx="12"/>
          </p:nvPr>
        </p:nvSpPr>
        <p:spPr/>
        <p:txBody>
          <a:bodyPr/>
          <a:lstStyle/>
          <a:p>
            <a:fld id="{D0F8369B-F710-4CE9-A0B8-9F511945CEE2}" type="slidenum">
              <a:rPr lang="zh-CN" altLang="en-US" sz="2000" smtClean="0"/>
              <a:pPr/>
              <a:t>2</a:t>
            </a:fld>
            <a:endParaRPr lang="zh-CN"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24"/>
                                        </p:tgtEl>
                                        <p:attrNameLst>
                                          <p:attrName>style.visibility</p:attrName>
                                        </p:attrNameLst>
                                      </p:cBhvr>
                                      <p:to>
                                        <p:strVal val="visible"/>
                                      </p:to>
                                    </p:set>
                                    <p:anim calcmode="lin" valueType="num">
                                      <p:cBhvr>
                                        <p:cTn id="7" dur="250" fill="hold"/>
                                        <p:tgtEl>
                                          <p:spTgt spid="324"/>
                                        </p:tgtEl>
                                        <p:attrNameLst>
                                          <p:attrName>ppt_w</p:attrName>
                                        </p:attrNameLst>
                                      </p:cBhvr>
                                      <p:tavLst>
                                        <p:tav tm="0">
                                          <p:val>
                                            <p:strVal val="(6*min(max(#ppt_w*#ppt_h,.3),1)-7.4)/-.7*#ppt_w"/>
                                          </p:val>
                                        </p:tav>
                                        <p:tav tm="100000">
                                          <p:val>
                                            <p:strVal val="#ppt_w"/>
                                          </p:val>
                                        </p:tav>
                                      </p:tavLst>
                                    </p:anim>
                                    <p:anim calcmode="lin" valueType="num">
                                      <p:cBhvr>
                                        <p:cTn id="8" dur="250" fill="hold"/>
                                        <p:tgtEl>
                                          <p:spTgt spid="324"/>
                                        </p:tgtEl>
                                        <p:attrNameLst>
                                          <p:attrName>ppt_h</p:attrName>
                                        </p:attrNameLst>
                                      </p:cBhvr>
                                      <p:tavLst>
                                        <p:tav tm="0">
                                          <p:val>
                                            <p:strVal val="(6*min(max(#ppt_w*#ppt_h,.3),1)-7.4)/-.7*#ppt_h"/>
                                          </p:val>
                                        </p:tav>
                                        <p:tav tm="100000">
                                          <p:val>
                                            <p:strVal val="#ppt_h"/>
                                          </p:val>
                                        </p:tav>
                                      </p:tavLst>
                                    </p:anim>
                                    <p:anim calcmode="lin" valueType="num">
                                      <p:cBhvr>
                                        <p:cTn id="9" dur="250" fill="hold"/>
                                        <p:tgtEl>
                                          <p:spTgt spid="324"/>
                                        </p:tgtEl>
                                        <p:attrNameLst>
                                          <p:attrName>ppt_x</p:attrName>
                                        </p:attrNameLst>
                                      </p:cBhvr>
                                      <p:tavLst>
                                        <p:tav tm="0">
                                          <p:val>
                                            <p:fltVal val="0.5"/>
                                          </p:val>
                                        </p:tav>
                                        <p:tav tm="100000">
                                          <p:val>
                                            <p:strVal val="#ppt_x"/>
                                          </p:val>
                                        </p:tav>
                                      </p:tavLst>
                                    </p:anim>
                                    <p:anim calcmode="lin" valueType="num">
                                      <p:cBhvr>
                                        <p:cTn id="10" dur="250" fill="hold"/>
                                        <p:tgtEl>
                                          <p:spTgt spid="324"/>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25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2"/>
                                        </p:tgtEl>
                                        <p:attrNameLst>
                                          <p:attrName>style.visibility</p:attrName>
                                        </p:attrNameLst>
                                      </p:cBhvr>
                                      <p:to>
                                        <p:strVal val="visible"/>
                                      </p:to>
                                    </p:set>
                                    <p:anim calcmode="lin" valueType="num">
                                      <p:cBhvr>
                                        <p:cTn id="14"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42"/>
                                        </p:tgtEl>
                                        <p:attrNameLst>
                                          <p:attrName>ppt_y</p:attrName>
                                        </p:attrNameLst>
                                      </p:cBhvr>
                                      <p:tavLst>
                                        <p:tav tm="0">
                                          <p:val>
                                            <p:strVal val="#ppt_y"/>
                                          </p:val>
                                        </p:tav>
                                        <p:tav tm="100000">
                                          <p:val>
                                            <p:strVal val="#ppt_y"/>
                                          </p:val>
                                        </p:tav>
                                      </p:tavLst>
                                    </p:anim>
                                    <p:anim calcmode="lin" valueType="num">
                                      <p:cBhvr>
                                        <p:cTn id="16"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42"/>
                                        </p:tgtEl>
                                      </p:cBhvr>
                                    </p:animEffect>
                                  </p:childTnLst>
                                </p:cTn>
                              </p:par>
                            </p:childTnLst>
                          </p:cTn>
                        </p:par>
                        <p:par>
                          <p:cTn id="19" fill="hold">
                            <p:stCondLst>
                              <p:cond delay="525"/>
                            </p:stCondLst>
                            <p:childTnLst>
                              <p:par>
                                <p:cTn id="20" presetID="22" presetClass="entr" presetSubtype="8"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250"/>
                                        <p:tgtEl>
                                          <p:spTgt spid="33"/>
                                        </p:tgtEl>
                                      </p:cBhvr>
                                    </p:animEffect>
                                  </p:childTnLst>
                                </p:cTn>
                              </p:par>
                              <p:par>
                                <p:cTn id="23" presetID="22" presetClass="entr" presetSubtype="2"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right)">
                                      <p:cBhvr>
                                        <p:cTn id="25" dur="250"/>
                                        <p:tgtEl>
                                          <p:spTgt spid="4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left)">
                                      <p:cBhvr>
                                        <p:cTn id="28" dur="250"/>
                                        <p:tgtEl>
                                          <p:spTgt spid="50"/>
                                        </p:tgtEl>
                                      </p:cBhvr>
                                    </p:animEffect>
                                  </p:childTnLst>
                                </p:cTn>
                              </p:par>
                            </p:childTnLst>
                          </p:cTn>
                        </p:par>
                        <p:par>
                          <p:cTn id="29" fill="hold">
                            <p:stCondLst>
                              <p:cond delay="775"/>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50"/>
                                        <p:tgtEl>
                                          <p:spTgt spid="9"/>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5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50"/>
                                        <p:tgtEl>
                                          <p:spTgt spid="14"/>
                                        </p:tgtEl>
                                      </p:cBhvr>
                                    </p:animEffect>
                                  </p:childTnLst>
                                </p:cTn>
                              </p:par>
                            </p:childTnLst>
                          </p:cTn>
                        </p:par>
                        <p:par>
                          <p:cTn id="39" fill="hold">
                            <p:stCondLst>
                              <p:cond delay="925"/>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50"/>
                                        <p:tgtEl>
                                          <p:spTgt spid="19"/>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5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50"/>
                                        <p:tgtEl>
                                          <p:spTgt spid="21"/>
                                        </p:tgtEl>
                                      </p:cBhvr>
                                    </p:animEffect>
                                  </p:childTnLst>
                                </p:cTn>
                              </p:par>
                            </p:childTnLst>
                          </p:cTn>
                        </p:par>
                        <p:par>
                          <p:cTn id="49" fill="hold">
                            <p:stCondLst>
                              <p:cond delay="1075"/>
                            </p:stCondLst>
                            <p:childTnLst>
                              <p:par>
                                <p:cTn id="50" presetID="10"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5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5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50"/>
                                        <p:tgtEl>
                                          <p:spTgt spid="24"/>
                                        </p:tgtEl>
                                      </p:cBhvr>
                                    </p:animEffect>
                                  </p:childTnLst>
                                </p:cTn>
                              </p:par>
                            </p:childTnLst>
                          </p:cTn>
                        </p:par>
                        <p:par>
                          <p:cTn id="59" fill="hold">
                            <p:stCondLst>
                              <p:cond delay="1225"/>
                            </p:stCondLst>
                            <p:childTnLst>
                              <p:par>
                                <p:cTn id="60" presetID="10"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50"/>
                                        <p:tgtEl>
                                          <p:spTgt spid="25"/>
                                        </p:tgtEl>
                                      </p:cBhvr>
                                    </p:animEffect>
                                  </p:childTnLst>
                                </p:cTn>
                              </p:par>
                              <p:par>
                                <p:cTn id="63" presetID="10"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5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
                                        <p:tgtEl>
                                          <p:spTgt spid="27"/>
                                        </p:tgtEl>
                                      </p:cBhvr>
                                    </p:animEffect>
                                  </p:childTnLst>
                                </p:cTn>
                              </p:par>
                            </p:childTnLst>
                          </p:cTn>
                        </p:par>
                        <p:par>
                          <p:cTn id="69" fill="hold">
                            <p:stCondLst>
                              <p:cond delay="1375"/>
                            </p:stCondLst>
                            <p:childTnLst>
                              <p:par>
                                <p:cTn id="70" presetID="10"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150"/>
                                        <p:tgtEl>
                                          <p:spTgt spid="38"/>
                                        </p:tgtEl>
                                      </p:cBhvr>
                                    </p:animEffect>
                                  </p:childTnLst>
                                </p:cTn>
                              </p:par>
                              <p:par>
                                <p:cTn id="73" presetID="10" presetClass="entr" presetSubtype="0"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15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1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0" grpId="0" animBg="1"/>
      <p:bldP spid="9" grpId="0" animBg="1"/>
      <p:bldP spid="14" grpId="0"/>
      <p:bldP spid="19" grpId="0" animBg="1"/>
      <p:bldP spid="21" grpId="0"/>
      <p:bldP spid="22" grpId="0" animBg="1"/>
      <p:bldP spid="24" grpId="0"/>
      <p:bldP spid="25" grpId="0" animBg="1"/>
      <p:bldP spid="27" grpId="0"/>
      <p:bldP spid="38" grpId="0" animBg="1"/>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1019751" y="361823"/>
            <a:ext cx="2743051"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装置实现</a:t>
            </a:r>
            <a:r>
              <a:rPr lang="en-US" altLang="zh-CN" sz="2400" b="1" dirty="0">
                <a:solidFill>
                  <a:srgbClr val="547C64"/>
                </a:solidFill>
              </a:rPr>
              <a:t>---</a:t>
            </a:r>
            <a:r>
              <a:rPr lang="zh-CN" altLang="en-US" sz="2400" b="1" dirty="0">
                <a:solidFill>
                  <a:srgbClr val="547C64"/>
                </a:solidFill>
              </a:rPr>
              <a:t>电路板</a:t>
            </a:r>
          </a:p>
        </p:txBody>
      </p:sp>
      <p:sp>
        <p:nvSpPr>
          <p:cNvPr id="7" name="灯片编号占位符 6">
            <a:extLst>
              <a:ext uri="{FF2B5EF4-FFF2-40B4-BE49-F238E27FC236}">
                <a16:creationId xmlns:a16="http://schemas.microsoft.com/office/drawing/2014/main" id="{73E78C5C-8470-F34A-F786-70CECDBF74A7}"/>
              </a:ext>
            </a:extLst>
          </p:cNvPr>
          <p:cNvSpPr>
            <a:spLocks noGrp="1"/>
          </p:cNvSpPr>
          <p:nvPr>
            <p:ph type="sldNum" sz="quarter" idx="12"/>
          </p:nvPr>
        </p:nvSpPr>
        <p:spPr/>
        <p:txBody>
          <a:bodyPr/>
          <a:lstStyle/>
          <a:p>
            <a:fld id="{D0F8369B-F710-4CE9-A0B8-9F511945CEE2}" type="slidenum">
              <a:rPr lang="zh-CN" altLang="en-US" smtClean="0"/>
              <a:pPr/>
              <a:t>20</a:t>
            </a:fld>
            <a:endParaRPr lang="zh-CN" altLang="en-US"/>
          </a:p>
        </p:txBody>
      </p:sp>
      <p:pic>
        <p:nvPicPr>
          <p:cNvPr id="4" name="图片 3">
            <a:extLst>
              <a:ext uri="{FF2B5EF4-FFF2-40B4-BE49-F238E27FC236}">
                <a16:creationId xmlns:a16="http://schemas.microsoft.com/office/drawing/2014/main" id="{1ED7B280-8BCA-5378-7C4F-3B4F128862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568014" y="637489"/>
            <a:ext cx="5055971" cy="6026150"/>
          </a:xfrm>
          <a:prstGeom prst="rect">
            <a:avLst/>
          </a:prstGeom>
        </p:spPr>
      </p:pic>
    </p:spTree>
    <p:extLst>
      <p:ext uri="{BB962C8B-B14F-4D97-AF65-F5344CB8AC3E}">
        <p14:creationId xmlns:p14="http://schemas.microsoft.com/office/powerpoint/2010/main" val="268985280"/>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1683392" y="361823"/>
            <a:ext cx="1415764"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装置实现</a:t>
            </a:r>
          </a:p>
        </p:txBody>
      </p:sp>
      <p:sp>
        <p:nvSpPr>
          <p:cNvPr id="7" name="灯片编号占位符 6">
            <a:extLst>
              <a:ext uri="{FF2B5EF4-FFF2-40B4-BE49-F238E27FC236}">
                <a16:creationId xmlns:a16="http://schemas.microsoft.com/office/drawing/2014/main" id="{73E78C5C-8470-F34A-F786-70CECDBF74A7}"/>
              </a:ext>
            </a:extLst>
          </p:cNvPr>
          <p:cNvSpPr>
            <a:spLocks noGrp="1"/>
          </p:cNvSpPr>
          <p:nvPr>
            <p:ph type="sldNum" sz="quarter" idx="12"/>
          </p:nvPr>
        </p:nvSpPr>
        <p:spPr/>
        <p:txBody>
          <a:bodyPr/>
          <a:lstStyle/>
          <a:p>
            <a:fld id="{D0F8369B-F710-4CE9-A0B8-9F511945CEE2}" type="slidenum">
              <a:rPr lang="zh-CN" altLang="en-US" smtClean="0"/>
              <a:pPr/>
              <a:t>21</a:t>
            </a:fld>
            <a:endParaRPr lang="zh-CN" altLang="en-US"/>
          </a:p>
        </p:txBody>
      </p:sp>
      <p:pic>
        <p:nvPicPr>
          <p:cNvPr id="12" name="图片 11">
            <a:extLst>
              <a:ext uri="{FF2B5EF4-FFF2-40B4-BE49-F238E27FC236}">
                <a16:creationId xmlns:a16="http://schemas.microsoft.com/office/drawing/2014/main" id="{DD4BDF11-FF15-BE33-8983-5DBE31A77F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9618" y="1171515"/>
            <a:ext cx="3588061" cy="4784725"/>
          </a:xfrm>
          <a:prstGeom prst="rect">
            <a:avLst/>
          </a:prstGeom>
        </p:spPr>
      </p:pic>
      <p:pic>
        <p:nvPicPr>
          <p:cNvPr id="14" name="图片 13">
            <a:extLst>
              <a:ext uri="{FF2B5EF4-FFF2-40B4-BE49-F238E27FC236}">
                <a16:creationId xmlns:a16="http://schemas.microsoft.com/office/drawing/2014/main" id="{3ED7F13B-D31B-26C7-DB78-9F77506EE5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1262" y="1501775"/>
            <a:ext cx="5632538" cy="4222749"/>
          </a:xfrm>
          <a:prstGeom prst="rect">
            <a:avLst/>
          </a:prstGeom>
        </p:spPr>
      </p:pic>
      <p:sp>
        <p:nvSpPr>
          <p:cNvPr id="15" name="文本框 14">
            <a:extLst>
              <a:ext uri="{FF2B5EF4-FFF2-40B4-BE49-F238E27FC236}">
                <a16:creationId xmlns:a16="http://schemas.microsoft.com/office/drawing/2014/main" id="{262844F2-5A85-BF8E-241E-E2AF888B4B88}"/>
              </a:ext>
            </a:extLst>
          </p:cNvPr>
          <p:cNvSpPr txBox="1"/>
          <p:nvPr/>
        </p:nvSpPr>
        <p:spPr>
          <a:xfrm>
            <a:off x="7575048" y="5956240"/>
            <a:ext cx="2548352" cy="400110"/>
          </a:xfrm>
          <a:prstGeom prst="rect">
            <a:avLst/>
          </a:prstGeom>
          <a:noFill/>
        </p:spPr>
        <p:txBody>
          <a:bodyPr wrap="square" rtlCol="0">
            <a:spAutoFit/>
          </a:bodyPr>
          <a:lstStyle/>
          <a:p>
            <a:r>
              <a:rPr lang="zh-CN" altLang="en-US" sz="2000" b="1" dirty="0">
                <a:latin typeface="+mn-ea"/>
              </a:rPr>
              <a:t>高精度温度计</a:t>
            </a:r>
          </a:p>
        </p:txBody>
      </p:sp>
      <p:sp>
        <p:nvSpPr>
          <p:cNvPr id="16" name="文本框 15">
            <a:extLst>
              <a:ext uri="{FF2B5EF4-FFF2-40B4-BE49-F238E27FC236}">
                <a16:creationId xmlns:a16="http://schemas.microsoft.com/office/drawing/2014/main" id="{25A68202-4698-9158-6268-086B5E4A14DA}"/>
              </a:ext>
            </a:extLst>
          </p:cNvPr>
          <p:cNvSpPr txBox="1"/>
          <p:nvPr/>
        </p:nvSpPr>
        <p:spPr>
          <a:xfrm>
            <a:off x="2378836" y="6132314"/>
            <a:ext cx="2548352" cy="400110"/>
          </a:xfrm>
          <a:prstGeom prst="rect">
            <a:avLst/>
          </a:prstGeom>
          <a:noFill/>
        </p:spPr>
        <p:txBody>
          <a:bodyPr wrap="square" rtlCol="0">
            <a:spAutoFit/>
          </a:bodyPr>
          <a:lstStyle/>
          <a:p>
            <a:r>
              <a:rPr lang="zh-CN" altLang="en-US" sz="2000" b="1" dirty="0">
                <a:latin typeface="+mn-ea"/>
              </a:rPr>
              <a:t>恒温箱</a:t>
            </a:r>
          </a:p>
        </p:txBody>
      </p:sp>
    </p:spTree>
    <p:extLst>
      <p:ext uri="{BB962C8B-B14F-4D97-AF65-F5344CB8AC3E}">
        <p14:creationId xmlns:p14="http://schemas.microsoft.com/office/powerpoint/2010/main" val="514426779"/>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1683392" y="361823"/>
            <a:ext cx="1415764"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装置实现</a:t>
            </a:r>
          </a:p>
        </p:txBody>
      </p:sp>
      <p:sp>
        <p:nvSpPr>
          <p:cNvPr id="7" name="灯片编号占位符 6">
            <a:extLst>
              <a:ext uri="{FF2B5EF4-FFF2-40B4-BE49-F238E27FC236}">
                <a16:creationId xmlns:a16="http://schemas.microsoft.com/office/drawing/2014/main" id="{73E78C5C-8470-F34A-F786-70CECDBF74A7}"/>
              </a:ext>
            </a:extLst>
          </p:cNvPr>
          <p:cNvSpPr>
            <a:spLocks noGrp="1"/>
          </p:cNvSpPr>
          <p:nvPr>
            <p:ph type="sldNum" sz="quarter" idx="12"/>
          </p:nvPr>
        </p:nvSpPr>
        <p:spPr/>
        <p:txBody>
          <a:bodyPr/>
          <a:lstStyle/>
          <a:p>
            <a:fld id="{D0F8369B-F710-4CE9-A0B8-9F511945CEE2}" type="slidenum">
              <a:rPr lang="zh-CN" altLang="en-US" smtClean="0"/>
              <a:pPr/>
              <a:t>22</a:t>
            </a:fld>
            <a:endParaRPr lang="zh-CN" altLang="en-US"/>
          </a:p>
        </p:txBody>
      </p:sp>
      <p:grpSp>
        <p:nvGrpSpPr>
          <p:cNvPr id="10" name="组合 9">
            <a:extLst>
              <a:ext uri="{FF2B5EF4-FFF2-40B4-BE49-F238E27FC236}">
                <a16:creationId xmlns:a16="http://schemas.microsoft.com/office/drawing/2014/main" id="{079A55C5-3F56-0F3C-F359-BB69BA6932AC}"/>
              </a:ext>
            </a:extLst>
          </p:cNvPr>
          <p:cNvGrpSpPr/>
          <p:nvPr/>
        </p:nvGrpSpPr>
        <p:grpSpPr>
          <a:xfrm>
            <a:off x="996624" y="1141544"/>
            <a:ext cx="10447576" cy="5043760"/>
            <a:chOff x="996624" y="1141544"/>
            <a:chExt cx="10447576" cy="5043760"/>
          </a:xfrm>
        </p:grpSpPr>
        <p:pic>
          <p:nvPicPr>
            <p:cNvPr id="5" name="图片 4">
              <a:extLst>
                <a:ext uri="{FF2B5EF4-FFF2-40B4-BE49-F238E27FC236}">
                  <a16:creationId xmlns:a16="http://schemas.microsoft.com/office/drawing/2014/main" id="{2C833DBF-9E0C-4038-5272-F75DB10DFD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106" b="16348"/>
            <a:stretch/>
          </p:blipFill>
          <p:spPr>
            <a:xfrm>
              <a:off x="996624" y="1141544"/>
              <a:ext cx="10078278" cy="5043760"/>
            </a:xfrm>
            <a:prstGeom prst="rect">
              <a:avLst/>
            </a:prstGeom>
          </p:spPr>
        </p:pic>
        <p:sp>
          <p:nvSpPr>
            <p:cNvPr id="2" name="文本框 1">
              <a:extLst>
                <a:ext uri="{FF2B5EF4-FFF2-40B4-BE49-F238E27FC236}">
                  <a16:creationId xmlns:a16="http://schemas.microsoft.com/office/drawing/2014/main" id="{405B50BF-2B39-218B-C827-1B15776C68CA}"/>
                </a:ext>
              </a:extLst>
            </p:cNvPr>
            <p:cNvSpPr txBox="1"/>
            <p:nvPr/>
          </p:nvSpPr>
          <p:spPr>
            <a:xfrm>
              <a:off x="1117098" y="3394631"/>
              <a:ext cx="2548352" cy="400110"/>
            </a:xfrm>
            <a:prstGeom prst="rect">
              <a:avLst/>
            </a:prstGeom>
            <a:noFill/>
          </p:spPr>
          <p:txBody>
            <a:bodyPr wrap="square" rtlCol="0">
              <a:spAutoFit/>
            </a:bodyPr>
            <a:lstStyle/>
            <a:p>
              <a:r>
                <a:rPr lang="zh-CN" altLang="en-US" sz="2000" b="1" dirty="0">
                  <a:solidFill>
                    <a:srgbClr val="FF0000"/>
                  </a:solidFill>
                  <a:latin typeface="+mn-ea"/>
                </a:rPr>
                <a:t>信号发生器</a:t>
              </a:r>
            </a:p>
          </p:txBody>
        </p:sp>
        <p:sp>
          <p:nvSpPr>
            <p:cNvPr id="4" name="文本框 3">
              <a:extLst>
                <a:ext uri="{FF2B5EF4-FFF2-40B4-BE49-F238E27FC236}">
                  <a16:creationId xmlns:a16="http://schemas.microsoft.com/office/drawing/2014/main" id="{55170CC8-769C-D861-8130-FD7E4F8D2A15}"/>
                </a:ext>
              </a:extLst>
            </p:cNvPr>
            <p:cNvSpPr txBox="1"/>
            <p:nvPr/>
          </p:nvSpPr>
          <p:spPr>
            <a:xfrm>
              <a:off x="2787650" y="3463369"/>
              <a:ext cx="2603500" cy="400110"/>
            </a:xfrm>
            <a:prstGeom prst="rect">
              <a:avLst/>
            </a:prstGeom>
            <a:noFill/>
          </p:spPr>
          <p:txBody>
            <a:bodyPr wrap="square" rtlCol="0">
              <a:spAutoFit/>
            </a:bodyPr>
            <a:lstStyle/>
            <a:p>
              <a:r>
                <a:rPr lang="zh-CN" altLang="en-US" sz="2000" b="1" dirty="0">
                  <a:solidFill>
                    <a:srgbClr val="FF0000"/>
                  </a:solidFill>
                  <a:latin typeface="+mn-ea"/>
                </a:rPr>
                <a:t>电路板供电电源</a:t>
              </a:r>
            </a:p>
          </p:txBody>
        </p:sp>
        <p:sp>
          <p:nvSpPr>
            <p:cNvPr id="6" name="文本框 5">
              <a:extLst>
                <a:ext uri="{FF2B5EF4-FFF2-40B4-BE49-F238E27FC236}">
                  <a16:creationId xmlns:a16="http://schemas.microsoft.com/office/drawing/2014/main" id="{5B549998-2752-29FB-3ECF-790BD72F8CD9}"/>
                </a:ext>
              </a:extLst>
            </p:cNvPr>
            <p:cNvSpPr txBox="1"/>
            <p:nvPr/>
          </p:nvSpPr>
          <p:spPr>
            <a:xfrm>
              <a:off x="6100476" y="2702481"/>
              <a:ext cx="2548352" cy="400110"/>
            </a:xfrm>
            <a:prstGeom prst="rect">
              <a:avLst/>
            </a:prstGeom>
            <a:noFill/>
          </p:spPr>
          <p:txBody>
            <a:bodyPr wrap="square" rtlCol="0">
              <a:spAutoFit/>
            </a:bodyPr>
            <a:lstStyle/>
            <a:p>
              <a:r>
                <a:rPr lang="zh-CN" altLang="en-US" sz="2000" b="1" dirty="0">
                  <a:solidFill>
                    <a:srgbClr val="FF0000"/>
                  </a:solidFill>
                  <a:latin typeface="+mn-ea"/>
                </a:rPr>
                <a:t>溶液</a:t>
              </a:r>
            </a:p>
          </p:txBody>
        </p:sp>
        <p:sp>
          <p:nvSpPr>
            <p:cNvPr id="8" name="文本框 7">
              <a:extLst>
                <a:ext uri="{FF2B5EF4-FFF2-40B4-BE49-F238E27FC236}">
                  <a16:creationId xmlns:a16="http://schemas.microsoft.com/office/drawing/2014/main" id="{321649B0-51FC-A43F-639D-C680E94CE838}"/>
                </a:ext>
              </a:extLst>
            </p:cNvPr>
            <p:cNvSpPr txBox="1"/>
            <p:nvPr/>
          </p:nvSpPr>
          <p:spPr>
            <a:xfrm>
              <a:off x="6100476" y="5134531"/>
              <a:ext cx="2548352" cy="400110"/>
            </a:xfrm>
            <a:prstGeom prst="rect">
              <a:avLst/>
            </a:prstGeom>
            <a:noFill/>
          </p:spPr>
          <p:txBody>
            <a:bodyPr wrap="square" rtlCol="0">
              <a:spAutoFit/>
            </a:bodyPr>
            <a:lstStyle/>
            <a:p>
              <a:r>
                <a:rPr lang="zh-CN" altLang="en-US" sz="2000" b="1" dirty="0">
                  <a:solidFill>
                    <a:srgbClr val="FF0000"/>
                  </a:solidFill>
                  <a:latin typeface="+mn-ea"/>
                </a:rPr>
                <a:t>按设计焊接的电路板</a:t>
              </a:r>
            </a:p>
          </p:txBody>
        </p:sp>
        <p:sp>
          <p:nvSpPr>
            <p:cNvPr id="9" name="文本框 8">
              <a:extLst>
                <a:ext uri="{FF2B5EF4-FFF2-40B4-BE49-F238E27FC236}">
                  <a16:creationId xmlns:a16="http://schemas.microsoft.com/office/drawing/2014/main" id="{5C923E1F-5142-E4E2-3814-0767583A3AAB}"/>
                </a:ext>
              </a:extLst>
            </p:cNvPr>
            <p:cNvSpPr txBox="1"/>
            <p:nvPr/>
          </p:nvSpPr>
          <p:spPr>
            <a:xfrm>
              <a:off x="8895848" y="3820727"/>
              <a:ext cx="2548352" cy="400110"/>
            </a:xfrm>
            <a:prstGeom prst="rect">
              <a:avLst/>
            </a:prstGeom>
            <a:noFill/>
          </p:spPr>
          <p:txBody>
            <a:bodyPr wrap="square" rtlCol="0">
              <a:spAutoFit/>
            </a:bodyPr>
            <a:lstStyle/>
            <a:p>
              <a:r>
                <a:rPr lang="zh-CN" altLang="en-US" sz="2000" b="1" dirty="0">
                  <a:solidFill>
                    <a:srgbClr val="FF0000"/>
                  </a:solidFill>
                  <a:latin typeface="+mn-ea"/>
                </a:rPr>
                <a:t>高精度温度计</a:t>
              </a:r>
            </a:p>
          </p:txBody>
        </p:sp>
      </p:grpSp>
    </p:spTree>
    <p:extLst>
      <p:ext uri="{BB962C8B-B14F-4D97-AF65-F5344CB8AC3E}">
        <p14:creationId xmlns:p14="http://schemas.microsoft.com/office/powerpoint/2010/main" val="2980339436"/>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1375619" y="361823"/>
            <a:ext cx="2031317"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验证标定精度</a:t>
            </a:r>
          </a:p>
        </p:txBody>
      </p:sp>
      <p:sp>
        <p:nvSpPr>
          <p:cNvPr id="7" name="灯片编号占位符 6">
            <a:extLst>
              <a:ext uri="{FF2B5EF4-FFF2-40B4-BE49-F238E27FC236}">
                <a16:creationId xmlns:a16="http://schemas.microsoft.com/office/drawing/2014/main" id="{73E78C5C-8470-F34A-F786-70CECDBF74A7}"/>
              </a:ext>
            </a:extLst>
          </p:cNvPr>
          <p:cNvSpPr>
            <a:spLocks noGrp="1"/>
          </p:cNvSpPr>
          <p:nvPr>
            <p:ph type="sldNum" sz="quarter" idx="12"/>
          </p:nvPr>
        </p:nvSpPr>
        <p:spPr/>
        <p:txBody>
          <a:bodyPr/>
          <a:lstStyle/>
          <a:p>
            <a:fld id="{D0F8369B-F710-4CE9-A0B8-9F511945CEE2}" type="slidenum">
              <a:rPr lang="zh-CN" altLang="en-US" smtClean="0"/>
              <a:pPr/>
              <a:t>23</a:t>
            </a:fld>
            <a:endParaRPr lang="zh-CN" altLang="en-US"/>
          </a:p>
        </p:txBody>
      </p:sp>
      <p:sp>
        <p:nvSpPr>
          <p:cNvPr id="9" name="文本框 8">
            <a:extLst>
              <a:ext uri="{FF2B5EF4-FFF2-40B4-BE49-F238E27FC236}">
                <a16:creationId xmlns:a16="http://schemas.microsoft.com/office/drawing/2014/main" id="{A9BFF784-FEE6-24D4-F9D2-CF2E52BB3C8C}"/>
              </a:ext>
            </a:extLst>
          </p:cNvPr>
          <p:cNvSpPr txBox="1"/>
          <p:nvPr/>
        </p:nvSpPr>
        <p:spPr>
          <a:xfrm>
            <a:off x="1246480" y="1464908"/>
            <a:ext cx="1723541"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标定方法：</a:t>
            </a: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030499DF-2109-03F0-3AFF-62DE857CC43E}"/>
                  </a:ext>
                </a:extLst>
              </p:cNvPr>
              <p:cNvSpPr txBox="1"/>
              <p:nvPr/>
            </p:nvSpPr>
            <p:spPr>
              <a:xfrm>
                <a:off x="1458686" y="2387599"/>
                <a:ext cx="9456057" cy="1569660"/>
              </a:xfrm>
              <a:prstGeom prst="rect">
                <a:avLst/>
              </a:prstGeom>
              <a:noFill/>
            </p:spPr>
            <p:txBody>
              <a:bodyPr wrap="square" rtlCol="0">
                <a:spAutoFit/>
              </a:bodyPr>
              <a:lstStyle/>
              <a:p>
                <a:r>
                  <a:rPr lang="zh-CN" altLang="en-US" sz="3200" dirty="0"/>
                  <a:t>将</a:t>
                </a:r>
                <a:r>
                  <a:rPr lang="en-US" altLang="zh-CN" sz="3200" dirty="0"/>
                  <a:t>0.25mol/L</a:t>
                </a:r>
                <a:r>
                  <a:rPr lang="zh-CN" altLang="en-US" sz="3200" dirty="0"/>
                  <a:t>的</a:t>
                </a:r>
                <a14:m>
                  <m:oMath xmlns:m="http://schemas.openxmlformats.org/officeDocument/2006/math">
                    <m:sSub>
                      <m:sSubPr>
                        <m:ctrlPr>
                          <a:rPr lang="en-US" altLang="zh-CN" sz="3200" i="1" smtClean="0">
                            <a:latin typeface="Cambria Math" panose="02040503050406030204" pitchFamily="18" charset="0"/>
                          </a:rPr>
                        </m:ctrlPr>
                      </m:sSubPr>
                      <m:e>
                        <m:r>
                          <m:rPr>
                            <m:sty m:val="p"/>
                          </m:rPr>
                          <a:rPr lang="en-US" altLang="zh-CN" sz="3200" b="0" i="0" smtClean="0">
                            <a:latin typeface="Cambria Math" panose="02040503050406030204" pitchFamily="18" charset="0"/>
                          </a:rPr>
                          <m:t>C</m:t>
                        </m:r>
                        <m:r>
                          <m:rPr>
                            <m:sty m:val="p"/>
                          </m:rPr>
                          <a:rPr lang="en-US" altLang="zh-CN" sz="3200" i="1">
                            <a:latin typeface="Cambria Math" panose="02040503050406030204" pitchFamily="18" charset="0"/>
                          </a:rPr>
                          <m:t>aCl</m:t>
                        </m:r>
                      </m:e>
                      <m:sub>
                        <m:r>
                          <a:rPr lang="en-US" altLang="zh-CN" sz="3200" b="0" i="1" smtClean="0">
                            <a:latin typeface="Cambria Math" panose="02040503050406030204" pitchFamily="18" charset="0"/>
                          </a:rPr>
                          <m:t>2</m:t>
                        </m:r>
                      </m:sub>
                    </m:sSub>
                  </m:oMath>
                </a14:m>
                <a:r>
                  <a:rPr lang="zh-CN" altLang="en-US" sz="3200" dirty="0"/>
                  <a:t>溶液放置于恒温箱中，</a:t>
                </a:r>
                <a:endParaRPr lang="en-US" altLang="zh-CN" sz="3200" dirty="0"/>
              </a:p>
              <a:p>
                <a:r>
                  <a:rPr lang="zh-CN" altLang="en-US" sz="3200" dirty="0"/>
                  <a:t>设置一定温度梯度，在不同温度下测量输出电压，记录实验数据，绘制如下图表</a:t>
                </a:r>
              </a:p>
            </p:txBody>
          </p:sp>
        </mc:Choice>
        <mc:Fallback xmlns="">
          <p:sp>
            <p:nvSpPr>
              <p:cNvPr id="10" name="文本框 9">
                <a:extLst>
                  <a:ext uri="{FF2B5EF4-FFF2-40B4-BE49-F238E27FC236}">
                    <a16:creationId xmlns:a16="http://schemas.microsoft.com/office/drawing/2014/main" id="{030499DF-2109-03F0-3AFF-62DE857CC43E}"/>
                  </a:ext>
                </a:extLst>
              </p:cNvPr>
              <p:cNvSpPr txBox="1">
                <a:spLocks noRot="1" noChangeAspect="1" noMove="1" noResize="1" noEditPoints="1" noAdjustHandles="1" noChangeArrowheads="1" noChangeShapeType="1" noTextEdit="1"/>
              </p:cNvSpPr>
              <p:nvPr/>
            </p:nvSpPr>
            <p:spPr>
              <a:xfrm>
                <a:off x="1458686" y="2387599"/>
                <a:ext cx="9456057" cy="1569660"/>
              </a:xfrm>
              <a:prstGeom prst="rect">
                <a:avLst/>
              </a:prstGeom>
              <a:blipFill>
                <a:blip r:embed="rId2"/>
                <a:stretch>
                  <a:fillRect l="-1612" t="-7004" b="-101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29390326"/>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1375619" y="361823"/>
            <a:ext cx="2031317"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验证标定精度</a:t>
            </a:r>
          </a:p>
        </p:txBody>
      </p:sp>
      <p:sp>
        <p:nvSpPr>
          <p:cNvPr id="7" name="灯片编号占位符 6">
            <a:extLst>
              <a:ext uri="{FF2B5EF4-FFF2-40B4-BE49-F238E27FC236}">
                <a16:creationId xmlns:a16="http://schemas.microsoft.com/office/drawing/2014/main" id="{73E78C5C-8470-F34A-F786-70CECDBF74A7}"/>
              </a:ext>
            </a:extLst>
          </p:cNvPr>
          <p:cNvSpPr>
            <a:spLocks noGrp="1"/>
          </p:cNvSpPr>
          <p:nvPr>
            <p:ph type="sldNum" sz="quarter" idx="12"/>
          </p:nvPr>
        </p:nvSpPr>
        <p:spPr/>
        <p:txBody>
          <a:bodyPr/>
          <a:lstStyle/>
          <a:p>
            <a:fld id="{D0F8369B-F710-4CE9-A0B8-9F511945CEE2}" type="slidenum">
              <a:rPr lang="zh-CN" altLang="en-US" smtClean="0"/>
              <a:pPr/>
              <a:t>24</a:t>
            </a:fld>
            <a:endParaRPr lang="zh-CN" altLang="en-US"/>
          </a:p>
        </p:txBody>
      </p:sp>
      <p:sp>
        <p:nvSpPr>
          <p:cNvPr id="8" name="文本框 7">
            <a:extLst>
              <a:ext uri="{FF2B5EF4-FFF2-40B4-BE49-F238E27FC236}">
                <a16:creationId xmlns:a16="http://schemas.microsoft.com/office/drawing/2014/main" id="{109AF9F8-7EE0-C5DA-21C1-72B8A87C4E59}"/>
              </a:ext>
            </a:extLst>
          </p:cNvPr>
          <p:cNvSpPr txBox="1"/>
          <p:nvPr/>
        </p:nvSpPr>
        <p:spPr>
          <a:xfrm>
            <a:off x="6755434" y="5701725"/>
            <a:ext cx="3779908" cy="584775"/>
          </a:xfrm>
          <a:prstGeom prst="rect">
            <a:avLst/>
          </a:prstGeom>
          <a:noFill/>
        </p:spPr>
        <p:txBody>
          <a:bodyPr wrap="square" rtlCol="0">
            <a:spAutoFit/>
          </a:bodyPr>
          <a:lstStyle/>
          <a:p>
            <a:r>
              <a:rPr lang="zh-CN" altLang="en-US" sz="3200" dirty="0"/>
              <a:t>标定数据带误差棒</a:t>
            </a:r>
          </a:p>
        </p:txBody>
      </p:sp>
      <p:pic>
        <p:nvPicPr>
          <p:cNvPr id="4" name="图片 3">
            <a:extLst>
              <a:ext uri="{FF2B5EF4-FFF2-40B4-BE49-F238E27FC236}">
                <a16:creationId xmlns:a16="http://schemas.microsoft.com/office/drawing/2014/main" id="{971BACC3-31B5-605A-8095-90BD0ECE2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1347" y="1453892"/>
            <a:ext cx="5148082" cy="3950216"/>
          </a:xfrm>
          <a:prstGeom prst="rect">
            <a:avLst/>
          </a:prstGeom>
        </p:spPr>
      </p:pic>
      <p:pic>
        <p:nvPicPr>
          <p:cNvPr id="9" name="图片 8">
            <a:extLst>
              <a:ext uri="{FF2B5EF4-FFF2-40B4-BE49-F238E27FC236}">
                <a16:creationId xmlns:a16="http://schemas.microsoft.com/office/drawing/2014/main" id="{4053CDF6-679B-9485-978C-DD17BD39D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12" y="1488817"/>
            <a:ext cx="5248666" cy="3950216"/>
          </a:xfrm>
          <a:prstGeom prst="rect">
            <a:avLst/>
          </a:prstGeom>
        </p:spPr>
      </p:pic>
      <p:sp>
        <p:nvSpPr>
          <p:cNvPr id="10" name="文本框 9">
            <a:extLst>
              <a:ext uri="{FF2B5EF4-FFF2-40B4-BE49-F238E27FC236}">
                <a16:creationId xmlns:a16="http://schemas.microsoft.com/office/drawing/2014/main" id="{F8A18C75-D5B9-7D6D-29D6-181C318B6F77}"/>
              </a:ext>
            </a:extLst>
          </p:cNvPr>
          <p:cNvSpPr txBox="1"/>
          <p:nvPr/>
        </p:nvSpPr>
        <p:spPr>
          <a:xfrm>
            <a:off x="1572213" y="5664436"/>
            <a:ext cx="3779908" cy="584775"/>
          </a:xfrm>
          <a:prstGeom prst="rect">
            <a:avLst/>
          </a:prstGeom>
          <a:noFill/>
        </p:spPr>
        <p:txBody>
          <a:bodyPr wrap="square" rtlCol="0">
            <a:spAutoFit/>
          </a:bodyPr>
          <a:lstStyle/>
          <a:p>
            <a:r>
              <a:rPr lang="zh-CN" altLang="en-US" sz="3200" dirty="0"/>
              <a:t>标定数据带散点图</a:t>
            </a:r>
          </a:p>
        </p:txBody>
      </p:sp>
    </p:spTree>
    <p:extLst>
      <p:ext uri="{BB962C8B-B14F-4D97-AF65-F5344CB8AC3E}">
        <p14:creationId xmlns:p14="http://schemas.microsoft.com/office/powerpoint/2010/main" val="1170886212"/>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1375620" y="361823"/>
            <a:ext cx="2031317"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拟合标定直线</a:t>
            </a:r>
          </a:p>
        </p:txBody>
      </p:sp>
      <p:sp>
        <p:nvSpPr>
          <p:cNvPr id="7" name="灯片编号占位符 6">
            <a:extLst>
              <a:ext uri="{FF2B5EF4-FFF2-40B4-BE49-F238E27FC236}">
                <a16:creationId xmlns:a16="http://schemas.microsoft.com/office/drawing/2014/main" id="{73E78C5C-8470-F34A-F786-70CECDBF74A7}"/>
              </a:ext>
            </a:extLst>
          </p:cNvPr>
          <p:cNvSpPr>
            <a:spLocks noGrp="1"/>
          </p:cNvSpPr>
          <p:nvPr>
            <p:ph type="sldNum" sz="quarter" idx="12"/>
          </p:nvPr>
        </p:nvSpPr>
        <p:spPr/>
        <p:txBody>
          <a:bodyPr/>
          <a:lstStyle/>
          <a:p>
            <a:fld id="{D0F8369B-F710-4CE9-A0B8-9F511945CEE2}" type="slidenum">
              <a:rPr lang="zh-CN" altLang="en-US" smtClean="0"/>
              <a:pPr/>
              <a:t>25</a:t>
            </a:fld>
            <a:endParaRPr lang="zh-CN" altLang="en-US"/>
          </a:p>
        </p:txBody>
      </p:sp>
      <p:pic>
        <p:nvPicPr>
          <p:cNvPr id="8" name="图片 7">
            <a:extLst>
              <a:ext uri="{FF2B5EF4-FFF2-40B4-BE49-F238E27FC236}">
                <a16:creationId xmlns:a16="http://schemas.microsoft.com/office/drawing/2014/main" id="{4851B7D6-7CD0-8DF4-0EC4-83D9CEB65893}"/>
              </a:ext>
            </a:extLst>
          </p:cNvPr>
          <p:cNvPicPr>
            <a:picLocks noChangeAspect="1"/>
          </p:cNvPicPr>
          <p:nvPr/>
        </p:nvPicPr>
        <p:blipFill>
          <a:blip r:embed="rId2"/>
          <a:stretch>
            <a:fillRect/>
          </a:stretch>
        </p:blipFill>
        <p:spPr>
          <a:xfrm>
            <a:off x="201513" y="1250246"/>
            <a:ext cx="9341026" cy="5106104"/>
          </a:xfrm>
          <a:prstGeom prst="rect">
            <a:avLst/>
          </a:prstGeom>
        </p:spPr>
      </p:pic>
      <p:pic>
        <p:nvPicPr>
          <p:cNvPr id="10" name="图片 9">
            <a:extLst>
              <a:ext uri="{FF2B5EF4-FFF2-40B4-BE49-F238E27FC236}">
                <a16:creationId xmlns:a16="http://schemas.microsoft.com/office/drawing/2014/main" id="{14CEA8CB-F2DB-B64B-87FC-E81E0054EC1F}"/>
              </a:ext>
            </a:extLst>
          </p:cNvPr>
          <p:cNvPicPr>
            <a:picLocks noChangeAspect="1"/>
          </p:cNvPicPr>
          <p:nvPr/>
        </p:nvPicPr>
        <p:blipFill>
          <a:blip r:embed="rId3"/>
          <a:stretch>
            <a:fillRect/>
          </a:stretch>
        </p:blipFill>
        <p:spPr>
          <a:xfrm>
            <a:off x="8610600" y="2000092"/>
            <a:ext cx="3379887" cy="2611392"/>
          </a:xfrm>
          <a:prstGeom prst="rect">
            <a:avLst/>
          </a:prstGeom>
        </p:spPr>
      </p:pic>
    </p:spTree>
    <p:extLst>
      <p:ext uri="{BB962C8B-B14F-4D97-AF65-F5344CB8AC3E}">
        <p14:creationId xmlns:p14="http://schemas.microsoft.com/office/powerpoint/2010/main" val="1742245212"/>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735633" y="361823"/>
            <a:ext cx="3311284" cy="461661"/>
          </a:xfrm>
          <a:prstGeom prst="rect">
            <a:avLst/>
          </a:prstGeom>
          <a:noFill/>
        </p:spPr>
        <p:txBody>
          <a:bodyPr wrap="squar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装置验证</a:t>
            </a:r>
          </a:p>
        </p:txBody>
      </p:sp>
      <p:sp>
        <p:nvSpPr>
          <p:cNvPr id="7" name="灯片编号占位符 6">
            <a:extLst>
              <a:ext uri="{FF2B5EF4-FFF2-40B4-BE49-F238E27FC236}">
                <a16:creationId xmlns:a16="http://schemas.microsoft.com/office/drawing/2014/main" id="{73E78C5C-8470-F34A-F786-70CECDBF74A7}"/>
              </a:ext>
            </a:extLst>
          </p:cNvPr>
          <p:cNvSpPr>
            <a:spLocks noGrp="1"/>
          </p:cNvSpPr>
          <p:nvPr>
            <p:ph type="sldNum" sz="quarter" idx="12"/>
          </p:nvPr>
        </p:nvSpPr>
        <p:spPr/>
        <p:txBody>
          <a:bodyPr/>
          <a:lstStyle/>
          <a:p>
            <a:fld id="{D0F8369B-F710-4CE9-A0B8-9F511945CEE2}" type="slidenum">
              <a:rPr lang="zh-CN" altLang="en-US" smtClean="0"/>
              <a:pPr/>
              <a:t>26</a:t>
            </a:fld>
            <a:endParaRPr lang="zh-CN" altLang="en-US"/>
          </a:p>
        </p:txBody>
      </p:sp>
      <p:sp>
        <p:nvSpPr>
          <p:cNvPr id="2" name="文本框 1">
            <a:extLst>
              <a:ext uri="{FF2B5EF4-FFF2-40B4-BE49-F238E27FC236}">
                <a16:creationId xmlns:a16="http://schemas.microsoft.com/office/drawing/2014/main" id="{0B44FF2F-D4E9-CBDC-D4F0-B8C937268A5F}"/>
              </a:ext>
            </a:extLst>
          </p:cNvPr>
          <p:cNvSpPr txBox="1"/>
          <p:nvPr/>
        </p:nvSpPr>
        <p:spPr>
          <a:xfrm>
            <a:off x="1257670" y="1189018"/>
            <a:ext cx="9400981" cy="1200329"/>
          </a:xfrm>
          <a:prstGeom prst="rect">
            <a:avLst/>
          </a:prstGeom>
          <a:noFill/>
        </p:spPr>
        <p:txBody>
          <a:bodyPr wrap="square" rtlCol="0">
            <a:spAutoFit/>
          </a:bodyPr>
          <a:lstStyle/>
          <a:p>
            <a:r>
              <a:rPr lang="zh-CN" altLang="en-US" sz="2400" dirty="0">
                <a:latin typeface="Times New Roman" panose="02020603050405020304" pitchFamily="18" charset="0"/>
                <a:cs typeface="Times New Roman" panose="02020603050405020304" pitchFamily="18" charset="0"/>
              </a:rPr>
              <a:t>设定未被装置测量过的温度（这里选用</a:t>
            </a:r>
            <a:r>
              <a:rPr lang="en-US" altLang="zh-CN" sz="2400" dirty="0">
                <a:latin typeface="Times New Roman" panose="02020603050405020304" pitchFamily="18" charset="0"/>
                <a:cs typeface="Times New Roman" panose="02020603050405020304" pitchFamily="18" charset="0"/>
              </a:rPr>
              <a:t>17</a:t>
            </a:r>
            <a:r>
              <a:rPr lang="zh-CN" altLang="en-US" sz="2400" dirty="0">
                <a:latin typeface="Times New Roman" panose="02020603050405020304" pitchFamily="18" charset="0"/>
                <a:cs typeface="Times New Roman" panose="02020603050405020304" pitchFamily="18" charset="0"/>
              </a:rPr>
              <a:t>℃），将溶液放入恒温箱，并将其设定为</a:t>
            </a:r>
            <a:r>
              <a:rPr lang="en-US" altLang="zh-CN" sz="2400" dirty="0">
                <a:latin typeface="Times New Roman" panose="02020603050405020304" pitchFamily="18" charset="0"/>
                <a:cs typeface="Times New Roman" panose="02020603050405020304" pitchFamily="18" charset="0"/>
              </a:rPr>
              <a:t>17</a:t>
            </a:r>
            <a:r>
              <a:rPr lang="zh-CN" altLang="en-US" sz="2400" dirty="0">
                <a:latin typeface="Times New Roman" panose="02020603050405020304" pitchFamily="18" charset="0"/>
                <a:cs typeface="Times New Roman" panose="02020603050405020304" pitchFamily="18" charset="0"/>
              </a:rPr>
              <a:t>℃，记录输出电压值大小，代入拟合直线计算温度大小，将所得值与实际温度值进行对比：</a:t>
            </a:r>
          </a:p>
        </p:txBody>
      </p:sp>
      <p:graphicFrame>
        <p:nvGraphicFramePr>
          <p:cNvPr id="5" name="表格 4">
            <a:extLst>
              <a:ext uri="{FF2B5EF4-FFF2-40B4-BE49-F238E27FC236}">
                <a16:creationId xmlns:a16="http://schemas.microsoft.com/office/drawing/2014/main" id="{6F50BCAA-41B4-3E6B-C073-D5A7FDC1400D}"/>
              </a:ext>
            </a:extLst>
          </p:cNvPr>
          <p:cNvGraphicFramePr>
            <a:graphicFrameLocks noGrp="1"/>
          </p:cNvGraphicFramePr>
          <p:nvPr>
            <p:extLst>
              <p:ext uri="{D42A27DB-BD31-4B8C-83A1-F6EECF244321}">
                <p14:modId xmlns:p14="http://schemas.microsoft.com/office/powerpoint/2010/main" val="2535726901"/>
              </p:ext>
            </p:extLst>
          </p:nvPr>
        </p:nvGraphicFramePr>
        <p:xfrm>
          <a:off x="1566711" y="2786699"/>
          <a:ext cx="3319068" cy="2653386"/>
        </p:xfrm>
        <a:graphic>
          <a:graphicData uri="http://schemas.openxmlformats.org/drawingml/2006/table">
            <a:tbl>
              <a:tblPr>
                <a:tableStyleId>{5C22544A-7EE6-4342-B048-85BDC9FD1C3A}</a:tableStyleId>
              </a:tblPr>
              <a:tblGrid>
                <a:gridCol w="1659534">
                  <a:extLst>
                    <a:ext uri="{9D8B030D-6E8A-4147-A177-3AD203B41FA5}">
                      <a16:colId xmlns:a16="http://schemas.microsoft.com/office/drawing/2014/main" val="3966127889"/>
                    </a:ext>
                  </a:extLst>
                </a:gridCol>
                <a:gridCol w="1659534">
                  <a:extLst>
                    <a:ext uri="{9D8B030D-6E8A-4147-A177-3AD203B41FA5}">
                      <a16:colId xmlns:a16="http://schemas.microsoft.com/office/drawing/2014/main" val="1222678275"/>
                    </a:ext>
                  </a:extLst>
                </a:gridCol>
              </a:tblGrid>
              <a:tr h="442231">
                <a:tc>
                  <a:txBody>
                    <a:bodyPr/>
                    <a:lstStyle/>
                    <a:p>
                      <a:pPr algn="ctr" fontAlgn="ctr"/>
                      <a:r>
                        <a:rPr lang="zh-CN" altLang="en-US" sz="2400" u="none" strike="noStrike" dirty="0">
                          <a:effectLst/>
                        </a:rPr>
                        <a:t>实际温度</a:t>
                      </a:r>
                      <a:endParaRPr lang="zh-CN" altLang="en-US" sz="24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ctr"/>
                </a:tc>
                <a:tc>
                  <a:txBody>
                    <a:bodyPr/>
                    <a:lstStyle/>
                    <a:p>
                      <a:pPr algn="ctr" fontAlgn="ctr"/>
                      <a:r>
                        <a:rPr lang="zh-CN" altLang="en-US" sz="2400" u="none" strike="noStrike" dirty="0">
                          <a:effectLst/>
                        </a:rPr>
                        <a:t>拟合温度</a:t>
                      </a:r>
                      <a:endParaRPr lang="zh-CN" altLang="en-US" sz="24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ctr"/>
                </a:tc>
                <a:extLst>
                  <a:ext uri="{0D108BD9-81ED-4DB2-BD59-A6C34878D82A}">
                    <a16:rowId xmlns:a16="http://schemas.microsoft.com/office/drawing/2014/main" val="104588702"/>
                  </a:ext>
                </a:extLst>
              </a:tr>
              <a:tr h="442231">
                <a:tc>
                  <a:txBody>
                    <a:bodyPr/>
                    <a:lstStyle/>
                    <a:p>
                      <a:pPr algn="ctr" fontAlgn="ctr"/>
                      <a:r>
                        <a:rPr lang="en-US" altLang="zh-CN" sz="2400" u="none" strike="noStrike" dirty="0">
                          <a:effectLst/>
                          <a:latin typeface="Times New Roman" panose="02020603050405020304" pitchFamily="18" charset="0"/>
                          <a:cs typeface="Times New Roman" panose="02020603050405020304" pitchFamily="18" charset="0"/>
                        </a:rPr>
                        <a:t>18.91℃</a:t>
                      </a:r>
                      <a:endParaRPr lang="en-US" altLang="zh-CN" sz="2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3" marR="4763" marT="4763" marB="0" anchor="ctr"/>
                </a:tc>
                <a:tc>
                  <a:txBody>
                    <a:bodyPr/>
                    <a:lstStyle/>
                    <a:p>
                      <a:pPr algn="ctr" fontAlgn="ctr"/>
                      <a:r>
                        <a:rPr lang="en-US" altLang="zh-CN" sz="2400" u="none" strike="noStrike" dirty="0">
                          <a:effectLst/>
                          <a:latin typeface="Times New Roman" panose="02020603050405020304" pitchFamily="18" charset="0"/>
                          <a:cs typeface="Times New Roman" panose="02020603050405020304" pitchFamily="18" charset="0"/>
                        </a:rPr>
                        <a:t>18.85℃ </a:t>
                      </a:r>
                      <a:endParaRPr lang="en-US" altLang="zh-CN" sz="2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3" marR="4763" marT="4763" marB="0" anchor="ctr"/>
                </a:tc>
                <a:extLst>
                  <a:ext uri="{0D108BD9-81ED-4DB2-BD59-A6C34878D82A}">
                    <a16:rowId xmlns:a16="http://schemas.microsoft.com/office/drawing/2014/main" val="2158952493"/>
                  </a:ext>
                </a:extLst>
              </a:tr>
              <a:tr h="442231">
                <a:tc>
                  <a:txBody>
                    <a:bodyPr/>
                    <a:lstStyle/>
                    <a:p>
                      <a:pPr algn="ctr" fontAlgn="ctr"/>
                      <a:r>
                        <a:rPr lang="en-US" altLang="zh-CN" sz="2400" u="none" strike="noStrike" dirty="0">
                          <a:effectLst/>
                          <a:latin typeface="Times New Roman" panose="02020603050405020304" pitchFamily="18" charset="0"/>
                          <a:cs typeface="Times New Roman" panose="02020603050405020304" pitchFamily="18" charset="0"/>
                        </a:rPr>
                        <a:t>18.91℃</a:t>
                      </a:r>
                      <a:endParaRPr lang="en-US" altLang="zh-CN" sz="24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4763" marR="4763" marT="4763" marB="0" anchor="ctr"/>
                </a:tc>
                <a:tc>
                  <a:txBody>
                    <a:bodyPr/>
                    <a:lstStyle/>
                    <a:p>
                      <a:pPr algn="ctr" fontAlgn="ctr"/>
                      <a:r>
                        <a:rPr lang="en-US" altLang="zh-CN" sz="2400" u="none" strike="noStrike" dirty="0">
                          <a:effectLst/>
                          <a:latin typeface="Times New Roman" panose="02020603050405020304" pitchFamily="18" charset="0"/>
                          <a:cs typeface="Times New Roman" panose="02020603050405020304" pitchFamily="18" charset="0"/>
                        </a:rPr>
                        <a:t>18.70℃ </a:t>
                      </a:r>
                      <a:endParaRPr lang="en-US" altLang="zh-CN" sz="2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3" marR="4763" marT="4763" marB="0" anchor="ctr"/>
                </a:tc>
                <a:extLst>
                  <a:ext uri="{0D108BD9-81ED-4DB2-BD59-A6C34878D82A}">
                    <a16:rowId xmlns:a16="http://schemas.microsoft.com/office/drawing/2014/main" val="3558013343"/>
                  </a:ext>
                </a:extLst>
              </a:tr>
              <a:tr h="442231">
                <a:tc>
                  <a:txBody>
                    <a:bodyPr/>
                    <a:lstStyle/>
                    <a:p>
                      <a:pPr algn="ctr" fontAlgn="ctr"/>
                      <a:r>
                        <a:rPr lang="en-US" altLang="zh-CN" sz="2400" u="none" strike="noStrike" dirty="0">
                          <a:effectLst/>
                          <a:latin typeface="Times New Roman" panose="02020603050405020304" pitchFamily="18" charset="0"/>
                          <a:cs typeface="Times New Roman" panose="02020603050405020304" pitchFamily="18" charset="0"/>
                        </a:rPr>
                        <a:t>18.91℃</a:t>
                      </a:r>
                      <a:endParaRPr lang="en-US" altLang="zh-CN" sz="24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4763" marR="4763" marT="4763" marB="0" anchor="ctr"/>
                </a:tc>
                <a:tc>
                  <a:txBody>
                    <a:bodyPr/>
                    <a:lstStyle/>
                    <a:p>
                      <a:pPr algn="ctr" fontAlgn="ctr"/>
                      <a:r>
                        <a:rPr lang="en-US" altLang="zh-CN" sz="2400" u="none" strike="noStrike" dirty="0">
                          <a:effectLst/>
                          <a:latin typeface="Times New Roman" panose="02020603050405020304" pitchFamily="18" charset="0"/>
                          <a:cs typeface="Times New Roman" panose="02020603050405020304" pitchFamily="18" charset="0"/>
                        </a:rPr>
                        <a:t>19.16℃ </a:t>
                      </a:r>
                      <a:endParaRPr lang="en-US" altLang="zh-CN" sz="2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3" marR="4763" marT="4763" marB="0" anchor="ctr"/>
                </a:tc>
                <a:extLst>
                  <a:ext uri="{0D108BD9-81ED-4DB2-BD59-A6C34878D82A}">
                    <a16:rowId xmlns:a16="http://schemas.microsoft.com/office/drawing/2014/main" val="4221331429"/>
                  </a:ext>
                </a:extLst>
              </a:tr>
              <a:tr h="442231">
                <a:tc>
                  <a:txBody>
                    <a:bodyPr/>
                    <a:lstStyle/>
                    <a:p>
                      <a:pPr algn="ctr" fontAlgn="ctr"/>
                      <a:r>
                        <a:rPr lang="en-US" altLang="zh-CN" sz="2400" u="none" strike="noStrike" dirty="0">
                          <a:effectLst/>
                          <a:latin typeface="Times New Roman" panose="02020603050405020304" pitchFamily="18" charset="0"/>
                          <a:cs typeface="Times New Roman" panose="02020603050405020304" pitchFamily="18" charset="0"/>
                        </a:rPr>
                        <a:t>18.91℃</a:t>
                      </a:r>
                      <a:endParaRPr lang="en-US" altLang="zh-CN" sz="24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4763" marR="4763" marT="4763" marB="0" anchor="ctr"/>
                </a:tc>
                <a:tc>
                  <a:txBody>
                    <a:bodyPr/>
                    <a:lstStyle/>
                    <a:p>
                      <a:pPr algn="ctr" fontAlgn="ctr"/>
                      <a:r>
                        <a:rPr lang="en-US" altLang="zh-CN" sz="2400" u="none" strike="noStrike" dirty="0">
                          <a:effectLst/>
                          <a:latin typeface="Times New Roman" panose="02020603050405020304" pitchFamily="18" charset="0"/>
                          <a:cs typeface="Times New Roman" panose="02020603050405020304" pitchFamily="18" charset="0"/>
                        </a:rPr>
                        <a:t>18.88℃</a:t>
                      </a:r>
                      <a:endParaRPr lang="en-US" altLang="zh-CN" sz="2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3" marR="4763" marT="4763" marB="0" anchor="ctr"/>
                </a:tc>
                <a:extLst>
                  <a:ext uri="{0D108BD9-81ED-4DB2-BD59-A6C34878D82A}">
                    <a16:rowId xmlns:a16="http://schemas.microsoft.com/office/drawing/2014/main" val="3710193640"/>
                  </a:ext>
                </a:extLst>
              </a:tr>
              <a:tr h="442231">
                <a:tc>
                  <a:txBody>
                    <a:bodyPr/>
                    <a:lstStyle/>
                    <a:p>
                      <a:pPr algn="ctr" fontAlgn="ctr"/>
                      <a:r>
                        <a:rPr lang="en-US" altLang="zh-CN" sz="2400" u="none" strike="noStrike" dirty="0">
                          <a:effectLst/>
                          <a:latin typeface="Times New Roman" panose="02020603050405020304" pitchFamily="18" charset="0"/>
                          <a:cs typeface="Times New Roman" panose="02020603050405020304" pitchFamily="18" charset="0"/>
                        </a:rPr>
                        <a:t>18.91℃</a:t>
                      </a:r>
                      <a:endParaRPr lang="en-US" altLang="zh-CN" sz="24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4763" marR="4763" marT="4763" marB="0" anchor="ctr"/>
                </a:tc>
                <a:tc>
                  <a:txBody>
                    <a:bodyPr/>
                    <a:lstStyle/>
                    <a:p>
                      <a:pPr algn="ctr" fontAlgn="ctr"/>
                      <a:r>
                        <a:rPr lang="en-US" altLang="zh-CN" sz="2400" u="none" strike="noStrike" dirty="0">
                          <a:effectLst/>
                          <a:latin typeface="Times New Roman" panose="02020603050405020304" pitchFamily="18" charset="0"/>
                          <a:cs typeface="Times New Roman" panose="02020603050405020304" pitchFamily="18" charset="0"/>
                        </a:rPr>
                        <a:t>18.79℃ </a:t>
                      </a:r>
                      <a:endParaRPr lang="en-US" altLang="zh-CN" sz="24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763" marR="4763" marT="4763" marB="0" anchor="ctr"/>
                </a:tc>
                <a:extLst>
                  <a:ext uri="{0D108BD9-81ED-4DB2-BD59-A6C34878D82A}">
                    <a16:rowId xmlns:a16="http://schemas.microsoft.com/office/drawing/2014/main" val="3949004652"/>
                  </a:ext>
                </a:extLst>
              </a:tr>
            </a:tbl>
          </a:graphicData>
        </a:graphic>
      </p:graphicFrame>
      <p:sp>
        <p:nvSpPr>
          <p:cNvPr id="6" name="文本框 5">
            <a:extLst>
              <a:ext uri="{FF2B5EF4-FFF2-40B4-BE49-F238E27FC236}">
                <a16:creationId xmlns:a16="http://schemas.microsoft.com/office/drawing/2014/main" id="{8ECB6A1F-D290-D49A-4DA3-ECCA6DD836DF}"/>
              </a:ext>
            </a:extLst>
          </p:cNvPr>
          <p:cNvSpPr txBox="1"/>
          <p:nvPr/>
        </p:nvSpPr>
        <p:spPr>
          <a:xfrm>
            <a:off x="5958161" y="3096676"/>
            <a:ext cx="4898155" cy="1661993"/>
          </a:xfrm>
          <a:prstGeom prst="rect">
            <a:avLst/>
          </a:prstGeom>
          <a:noFill/>
        </p:spPr>
        <p:txBody>
          <a:bodyPr wrap="square" rtlCol="0">
            <a:spAutoFit/>
          </a:bodyPr>
          <a:lstStyle/>
          <a:p>
            <a:endParaRPr lang="en-US" altLang="zh-CN" dirty="0"/>
          </a:p>
          <a:p>
            <a:r>
              <a:rPr lang="zh-CN" altLang="en-US" sz="2800" dirty="0">
                <a:latin typeface="Times New Roman" panose="02020603050405020304" pitchFamily="18" charset="0"/>
                <a:cs typeface="Times New Roman" panose="02020603050405020304" pitchFamily="18" charset="0"/>
              </a:rPr>
              <a:t>测量温度均值： </a:t>
            </a:r>
            <a:r>
              <a:rPr lang="en-US" altLang="zh-CN" sz="2800" dirty="0">
                <a:latin typeface="Times New Roman" panose="02020603050405020304" pitchFamily="18" charset="0"/>
                <a:cs typeface="Times New Roman" panose="02020603050405020304" pitchFamily="18" charset="0"/>
              </a:rPr>
              <a:t>T = 18.9 </a:t>
            </a:r>
            <a:r>
              <a:rPr lang="zh-CN" altLang="en-US" sz="2800" dirty="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r>
              <a:rPr lang="zh-CN" altLang="en-US" sz="2800" dirty="0">
                <a:latin typeface="Times New Roman" panose="02020603050405020304" pitchFamily="18" charset="0"/>
                <a:cs typeface="Times New Roman" panose="02020603050405020304" pitchFamily="18" charset="0"/>
              </a:rPr>
              <a:t>标准差：</a:t>
            </a:r>
            <a:r>
              <a:rPr lang="en-US" altLang="zh-CN" sz="2800" dirty="0">
                <a:latin typeface="Times New Roman" panose="02020603050405020304" pitchFamily="18" charset="0"/>
                <a:cs typeface="Times New Roman" panose="02020603050405020304" pitchFamily="18" charset="0"/>
              </a:rPr>
              <a:t>s = 0.2 </a:t>
            </a:r>
            <a:r>
              <a:rPr lang="zh-CN" alt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22397443"/>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B6F421F-A418-DC72-F66B-D6772EF6992C}"/>
              </a:ext>
            </a:extLst>
          </p:cNvPr>
          <p:cNvGrpSpPr/>
          <p:nvPr/>
        </p:nvGrpSpPr>
        <p:grpSpPr>
          <a:xfrm>
            <a:off x="5281613" y="1559634"/>
            <a:ext cx="1628775" cy="1365249"/>
            <a:chOff x="3256766" y="925169"/>
            <a:chExt cx="1628775" cy="1365249"/>
          </a:xfrm>
        </p:grpSpPr>
        <p:sp>
          <p:nvSpPr>
            <p:cNvPr id="5" name="Rectangle 10">
              <a:extLst>
                <a:ext uri="{FF2B5EF4-FFF2-40B4-BE49-F238E27FC236}">
                  <a16:creationId xmlns:a16="http://schemas.microsoft.com/office/drawing/2014/main" id="{5EBD6EAF-927A-D101-4FC7-7FA434F6D035}"/>
                </a:ext>
              </a:extLst>
            </p:cNvPr>
            <p:cNvSpPr>
              <a:spLocks noChangeArrowheads="1"/>
            </p:cNvSpPr>
            <p:nvPr/>
          </p:nvSpPr>
          <p:spPr bwMode="auto">
            <a:xfrm>
              <a:off x="3694916" y="2142781"/>
              <a:ext cx="752475" cy="147637"/>
            </a:xfrm>
            <a:prstGeom prst="rect">
              <a:avLst/>
            </a:prstGeom>
            <a:solidFill>
              <a:srgbClr val="547C64"/>
            </a:solidFill>
            <a:ln>
              <a:noFill/>
            </a:ln>
          </p:spPr>
          <p:txBody>
            <a:bodyPr vert="horz" wrap="square" lIns="91440" tIns="45720" rIns="91440" bIns="45720" numCol="1" anchor="t" anchorCtr="0" compatLnSpc="1"/>
            <a:lstStyle/>
            <a:p>
              <a:endParaRPr lang="zh-CN" altLang="en-US"/>
            </a:p>
          </p:txBody>
        </p:sp>
        <p:sp>
          <p:nvSpPr>
            <p:cNvPr id="6" name="Freeform 11">
              <a:extLst>
                <a:ext uri="{FF2B5EF4-FFF2-40B4-BE49-F238E27FC236}">
                  <a16:creationId xmlns:a16="http://schemas.microsoft.com/office/drawing/2014/main" id="{77B29D59-F912-2687-ADD1-027FE95B1658}"/>
                </a:ext>
              </a:extLst>
            </p:cNvPr>
            <p:cNvSpPr>
              <a:spLocks noEditPoints="1"/>
            </p:cNvSpPr>
            <p:nvPr/>
          </p:nvSpPr>
          <p:spPr bwMode="auto">
            <a:xfrm>
              <a:off x="4334678" y="1183931"/>
              <a:ext cx="506413" cy="677862"/>
            </a:xfrm>
            <a:custGeom>
              <a:avLst/>
              <a:gdLst>
                <a:gd name="T0" fmla="*/ 156 w 319"/>
                <a:gd name="T1" fmla="*/ 0 h 427"/>
                <a:gd name="T2" fmla="*/ 71 w 319"/>
                <a:gd name="T3" fmla="*/ 221 h 427"/>
                <a:gd name="T4" fmla="*/ 0 w 319"/>
                <a:gd name="T5" fmla="*/ 420 h 427"/>
                <a:gd name="T6" fmla="*/ 156 w 319"/>
                <a:gd name="T7" fmla="*/ 427 h 427"/>
                <a:gd name="T8" fmla="*/ 156 w 319"/>
                <a:gd name="T9" fmla="*/ 427 h 427"/>
                <a:gd name="T10" fmla="*/ 319 w 319"/>
                <a:gd name="T11" fmla="*/ 420 h 427"/>
                <a:gd name="T12" fmla="*/ 241 w 319"/>
                <a:gd name="T13" fmla="*/ 221 h 427"/>
                <a:gd name="T14" fmla="*/ 156 w 319"/>
                <a:gd name="T15" fmla="*/ 0 h 427"/>
                <a:gd name="T16" fmla="*/ 156 w 319"/>
                <a:gd name="T17" fmla="*/ 405 h 427"/>
                <a:gd name="T18" fmla="*/ 29 w 319"/>
                <a:gd name="T19" fmla="*/ 398 h 427"/>
                <a:gd name="T20" fmla="*/ 92 w 319"/>
                <a:gd name="T21" fmla="*/ 228 h 427"/>
                <a:gd name="T22" fmla="*/ 156 w 319"/>
                <a:gd name="T23" fmla="*/ 64 h 427"/>
                <a:gd name="T24" fmla="*/ 220 w 319"/>
                <a:gd name="T25" fmla="*/ 228 h 427"/>
                <a:gd name="T26" fmla="*/ 290 w 319"/>
                <a:gd name="T27" fmla="*/ 398 h 427"/>
                <a:gd name="T28" fmla="*/ 156 w 319"/>
                <a:gd name="T29" fmla="*/ 4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9" h="427">
                  <a:moveTo>
                    <a:pt x="156" y="0"/>
                  </a:moveTo>
                  <a:lnTo>
                    <a:pt x="71" y="221"/>
                  </a:lnTo>
                  <a:lnTo>
                    <a:pt x="0" y="420"/>
                  </a:lnTo>
                  <a:lnTo>
                    <a:pt x="156" y="427"/>
                  </a:lnTo>
                  <a:lnTo>
                    <a:pt x="156" y="427"/>
                  </a:lnTo>
                  <a:lnTo>
                    <a:pt x="319" y="420"/>
                  </a:lnTo>
                  <a:lnTo>
                    <a:pt x="241" y="221"/>
                  </a:lnTo>
                  <a:lnTo>
                    <a:pt x="156" y="0"/>
                  </a:lnTo>
                  <a:close/>
                  <a:moveTo>
                    <a:pt x="156" y="405"/>
                  </a:moveTo>
                  <a:lnTo>
                    <a:pt x="29" y="398"/>
                  </a:lnTo>
                  <a:lnTo>
                    <a:pt x="92" y="228"/>
                  </a:lnTo>
                  <a:lnTo>
                    <a:pt x="156" y="64"/>
                  </a:lnTo>
                  <a:lnTo>
                    <a:pt x="220" y="228"/>
                  </a:lnTo>
                  <a:lnTo>
                    <a:pt x="290" y="398"/>
                  </a:lnTo>
                  <a:lnTo>
                    <a:pt x="156" y="405"/>
                  </a:lnTo>
                  <a:close/>
                </a:path>
              </a:pathLst>
            </a:custGeom>
            <a:solidFill>
              <a:srgbClr val="547C64"/>
            </a:solidFill>
            <a:ln>
              <a:noFill/>
            </a:ln>
          </p:spPr>
          <p:txBody>
            <a:bodyPr vert="horz" wrap="square" lIns="91440" tIns="45720" rIns="91440" bIns="45720" numCol="1" anchor="t" anchorCtr="0" compatLnSpc="1"/>
            <a:lstStyle/>
            <a:p>
              <a:endParaRPr lang="zh-CN" altLang="en-US"/>
            </a:p>
          </p:txBody>
        </p:sp>
        <p:sp>
          <p:nvSpPr>
            <p:cNvPr id="7" name="Freeform 12">
              <a:extLst>
                <a:ext uri="{FF2B5EF4-FFF2-40B4-BE49-F238E27FC236}">
                  <a16:creationId xmlns:a16="http://schemas.microsoft.com/office/drawing/2014/main" id="{D216564F-9F1E-4E8A-CA66-B4526072BBCA}"/>
                </a:ext>
              </a:extLst>
            </p:cNvPr>
            <p:cNvSpPr>
              <a:spLocks noEditPoints="1"/>
            </p:cNvSpPr>
            <p:nvPr/>
          </p:nvSpPr>
          <p:spPr bwMode="auto">
            <a:xfrm>
              <a:off x="3301216" y="1183931"/>
              <a:ext cx="506413" cy="677862"/>
            </a:xfrm>
            <a:custGeom>
              <a:avLst/>
              <a:gdLst>
                <a:gd name="T0" fmla="*/ 163 w 319"/>
                <a:gd name="T1" fmla="*/ 0 h 427"/>
                <a:gd name="T2" fmla="*/ 78 w 319"/>
                <a:gd name="T3" fmla="*/ 221 h 427"/>
                <a:gd name="T4" fmla="*/ 0 w 319"/>
                <a:gd name="T5" fmla="*/ 420 h 427"/>
                <a:gd name="T6" fmla="*/ 163 w 319"/>
                <a:gd name="T7" fmla="*/ 427 h 427"/>
                <a:gd name="T8" fmla="*/ 163 w 319"/>
                <a:gd name="T9" fmla="*/ 427 h 427"/>
                <a:gd name="T10" fmla="*/ 319 w 319"/>
                <a:gd name="T11" fmla="*/ 420 h 427"/>
                <a:gd name="T12" fmla="*/ 248 w 319"/>
                <a:gd name="T13" fmla="*/ 221 h 427"/>
                <a:gd name="T14" fmla="*/ 163 w 319"/>
                <a:gd name="T15" fmla="*/ 0 h 427"/>
                <a:gd name="T16" fmla="*/ 163 w 319"/>
                <a:gd name="T17" fmla="*/ 405 h 427"/>
                <a:gd name="T18" fmla="*/ 29 w 319"/>
                <a:gd name="T19" fmla="*/ 398 h 427"/>
                <a:gd name="T20" fmla="*/ 99 w 319"/>
                <a:gd name="T21" fmla="*/ 228 h 427"/>
                <a:gd name="T22" fmla="*/ 163 w 319"/>
                <a:gd name="T23" fmla="*/ 64 h 427"/>
                <a:gd name="T24" fmla="*/ 227 w 319"/>
                <a:gd name="T25" fmla="*/ 228 h 427"/>
                <a:gd name="T26" fmla="*/ 290 w 319"/>
                <a:gd name="T27" fmla="*/ 398 h 427"/>
                <a:gd name="T28" fmla="*/ 163 w 319"/>
                <a:gd name="T29" fmla="*/ 4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9" h="427">
                  <a:moveTo>
                    <a:pt x="163" y="0"/>
                  </a:moveTo>
                  <a:lnTo>
                    <a:pt x="78" y="221"/>
                  </a:lnTo>
                  <a:lnTo>
                    <a:pt x="0" y="420"/>
                  </a:lnTo>
                  <a:lnTo>
                    <a:pt x="163" y="427"/>
                  </a:lnTo>
                  <a:lnTo>
                    <a:pt x="163" y="427"/>
                  </a:lnTo>
                  <a:lnTo>
                    <a:pt x="319" y="420"/>
                  </a:lnTo>
                  <a:lnTo>
                    <a:pt x="248" y="221"/>
                  </a:lnTo>
                  <a:lnTo>
                    <a:pt x="163" y="0"/>
                  </a:lnTo>
                  <a:close/>
                  <a:moveTo>
                    <a:pt x="163" y="405"/>
                  </a:moveTo>
                  <a:lnTo>
                    <a:pt x="29" y="398"/>
                  </a:lnTo>
                  <a:lnTo>
                    <a:pt x="99" y="228"/>
                  </a:lnTo>
                  <a:lnTo>
                    <a:pt x="163" y="64"/>
                  </a:lnTo>
                  <a:lnTo>
                    <a:pt x="227" y="228"/>
                  </a:lnTo>
                  <a:lnTo>
                    <a:pt x="290" y="398"/>
                  </a:lnTo>
                  <a:lnTo>
                    <a:pt x="163" y="405"/>
                  </a:lnTo>
                  <a:close/>
                </a:path>
              </a:pathLst>
            </a:custGeom>
            <a:solidFill>
              <a:srgbClr val="547C64"/>
            </a:solidFill>
            <a:ln>
              <a:noFill/>
            </a:ln>
          </p:spPr>
          <p:txBody>
            <a:bodyPr vert="horz" wrap="square" lIns="91440" tIns="45720" rIns="91440" bIns="45720" numCol="1" anchor="t" anchorCtr="0" compatLnSpc="1"/>
            <a:lstStyle/>
            <a:p>
              <a:endParaRPr lang="zh-CN" altLang="en-US"/>
            </a:p>
          </p:txBody>
        </p:sp>
        <p:sp>
          <p:nvSpPr>
            <p:cNvPr id="8" name="Freeform 13">
              <a:extLst>
                <a:ext uri="{FF2B5EF4-FFF2-40B4-BE49-F238E27FC236}">
                  <a16:creationId xmlns:a16="http://schemas.microsoft.com/office/drawing/2014/main" id="{6BC8E2F9-12D5-45B7-149B-12A7B359FB44}"/>
                </a:ext>
              </a:extLst>
            </p:cNvPr>
            <p:cNvSpPr/>
            <p:nvPr/>
          </p:nvSpPr>
          <p:spPr bwMode="auto">
            <a:xfrm>
              <a:off x="3482191" y="925169"/>
              <a:ext cx="1166813" cy="1162050"/>
            </a:xfrm>
            <a:custGeom>
              <a:avLst/>
              <a:gdLst>
                <a:gd name="T0" fmla="*/ 735 w 735"/>
                <a:gd name="T1" fmla="*/ 149 h 732"/>
                <a:gd name="T2" fmla="*/ 410 w 735"/>
                <a:gd name="T3" fmla="*/ 199 h 732"/>
                <a:gd name="T4" fmla="*/ 410 w 735"/>
                <a:gd name="T5" fmla="*/ 0 h 732"/>
                <a:gd name="T6" fmla="*/ 332 w 735"/>
                <a:gd name="T7" fmla="*/ 0 h 732"/>
                <a:gd name="T8" fmla="*/ 332 w 735"/>
                <a:gd name="T9" fmla="*/ 206 h 732"/>
                <a:gd name="T10" fmla="*/ 0 w 735"/>
                <a:gd name="T11" fmla="*/ 156 h 732"/>
                <a:gd name="T12" fmla="*/ 332 w 735"/>
                <a:gd name="T13" fmla="*/ 291 h 732"/>
                <a:gd name="T14" fmla="*/ 332 w 735"/>
                <a:gd name="T15" fmla="*/ 661 h 732"/>
                <a:gd name="T16" fmla="*/ 247 w 735"/>
                <a:gd name="T17" fmla="*/ 661 h 732"/>
                <a:gd name="T18" fmla="*/ 247 w 735"/>
                <a:gd name="T19" fmla="*/ 732 h 732"/>
                <a:gd name="T20" fmla="*/ 502 w 735"/>
                <a:gd name="T21" fmla="*/ 732 h 732"/>
                <a:gd name="T22" fmla="*/ 502 w 735"/>
                <a:gd name="T23" fmla="*/ 661 h 732"/>
                <a:gd name="T24" fmla="*/ 410 w 735"/>
                <a:gd name="T25" fmla="*/ 661 h 732"/>
                <a:gd name="T26" fmla="*/ 410 w 735"/>
                <a:gd name="T27" fmla="*/ 291 h 732"/>
                <a:gd name="T28" fmla="*/ 735 w 735"/>
                <a:gd name="T29" fmla="*/ 149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5" h="732">
                  <a:moveTo>
                    <a:pt x="735" y="149"/>
                  </a:moveTo>
                  <a:lnTo>
                    <a:pt x="410" y="199"/>
                  </a:lnTo>
                  <a:lnTo>
                    <a:pt x="410" y="0"/>
                  </a:lnTo>
                  <a:lnTo>
                    <a:pt x="332" y="0"/>
                  </a:lnTo>
                  <a:lnTo>
                    <a:pt x="332" y="206"/>
                  </a:lnTo>
                  <a:lnTo>
                    <a:pt x="0" y="156"/>
                  </a:lnTo>
                  <a:lnTo>
                    <a:pt x="332" y="291"/>
                  </a:lnTo>
                  <a:lnTo>
                    <a:pt x="332" y="661"/>
                  </a:lnTo>
                  <a:lnTo>
                    <a:pt x="247" y="661"/>
                  </a:lnTo>
                  <a:lnTo>
                    <a:pt x="247" y="732"/>
                  </a:lnTo>
                  <a:lnTo>
                    <a:pt x="502" y="732"/>
                  </a:lnTo>
                  <a:lnTo>
                    <a:pt x="502" y="661"/>
                  </a:lnTo>
                  <a:lnTo>
                    <a:pt x="410" y="661"/>
                  </a:lnTo>
                  <a:lnTo>
                    <a:pt x="410" y="291"/>
                  </a:lnTo>
                  <a:lnTo>
                    <a:pt x="735" y="149"/>
                  </a:lnTo>
                  <a:close/>
                </a:path>
              </a:pathLst>
            </a:custGeom>
            <a:solidFill>
              <a:srgbClr val="547C64"/>
            </a:solidFill>
            <a:ln>
              <a:noFill/>
            </a:ln>
          </p:spPr>
          <p:txBody>
            <a:bodyPr vert="horz" wrap="square" lIns="91440" tIns="45720" rIns="91440" bIns="45720" numCol="1" anchor="t" anchorCtr="0" compatLnSpc="1"/>
            <a:lstStyle/>
            <a:p>
              <a:endParaRPr lang="zh-CN" altLang="en-US"/>
            </a:p>
          </p:txBody>
        </p:sp>
        <p:sp>
          <p:nvSpPr>
            <p:cNvPr id="9" name="Oval 14">
              <a:extLst>
                <a:ext uri="{FF2B5EF4-FFF2-40B4-BE49-F238E27FC236}">
                  <a16:creationId xmlns:a16="http://schemas.microsoft.com/office/drawing/2014/main" id="{E6E1D71B-5C01-DD00-CD36-B25232749BB7}"/>
                </a:ext>
              </a:extLst>
            </p:cNvPr>
            <p:cNvSpPr>
              <a:spLocks noChangeArrowheads="1"/>
            </p:cNvSpPr>
            <p:nvPr/>
          </p:nvSpPr>
          <p:spPr bwMode="auto">
            <a:xfrm>
              <a:off x="3482191" y="1117256"/>
              <a:ext cx="157163" cy="179387"/>
            </a:xfrm>
            <a:prstGeom prst="ellipse">
              <a:avLst/>
            </a:prstGeom>
            <a:solidFill>
              <a:srgbClr val="547C64"/>
            </a:solidFill>
            <a:ln>
              <a:noFill/>
            </a:ln>
          </p:spPr>
          <p:txBody>
            <a:bodyPr vert="horz" wrap="square" lIns="91440" tIns="45720" rIns="91440" bIns="45720" numCol="1" anchor="t" anchorCtr="0" compatLnSpc="1"/>
            <a:lstStyle/>
            <a:p>
              <a:endParaRPr lang="zh-CN" altLang="en-US"/>
            </a:p>
          </p:txBody>
        </p:sp>
        <p:sp>
          <p:nvSpPr>
            <p:cNvPr id="10" name="Oval 15">
              <a:extLst>
                <a:ext uri="{FF2B5EF4-FFF2-40B4-BE49-F238E27FC236}">
                  <a16:creationId xmlns:a16="http://schemas.microsoft.com/office/drawing/2014/main" id="{B6C827F5-7732-8981-9BE6-D4CF4C2EF64D}"/>
                </a:ext>
              </a:extLst>
            </p:cNvPr>
            <p:cNvSpPr>
              <a:spLocks noChangeArrowheads="1"/>
            </p:cNvSpPr>
            <p:nvPr/>
          </p:nvSpPr>
          <p:spPr bwMode="auto">
            <a:xfrm>
              <a:off x="4502953" y="1093443"/>
              <a:ext cx="158750" cy="180975"/>
            </a:xfrm>
            <a:prstGeom prst="ellipse">
              <a:avLst/>
            </a:prstGeom>
            <a:solidFill>
              <a:srgbClr val="547C64"/>
            </a:solidFill>
            <a:ln>
              <a:noFill/>
            </a:ln>
          </p:spPr>
          <p:txBody>
            <a:bodyPr vert="horz" wrap="square" lIns="91440" tIns="45720" rIns="91440" bIns="45720" numCol="1" anchor="t" anchorCtr="0" compatLnSpc="1"/>
            <a:lstStyle/>
            <a:p>
              <a:endParaRPr lang="zh-CN" altLang="en-US"/>
            </a:p>
          </p:txBody>
        </p:sp>
        <p:sp>
          <p:nvSpPr>
            <p:cNvPr id="11" name="Freeform 16">
              <a:extLst>
                <a:ext uri="{FF2B5EF4-FFF2-40B4-BE49-F238E27FC236}">
                  <a16:creationId xmlns:a16="http://schemas.microsoft.com/office/drawing/2014/main" id="{D105208C-0294-9AEB-E898-294A1B68783D}"/>
                </a:ext>
              </a:extLst>
            </p:cNvPr>
            <p:cNvSpPr/>
            <p:nvPr/>
          </p:nvSpPr>
          <p:spPr bwMode="auto">
            <a:xfrm>
              <a:off x="3256766" y="1804643"/>
              <a:ext cx="595313" cy="225425"/>
            </a:xfrm>
            <a:custGeom>
              <a:avLst/>
              <a:gdLst>
                <a:gd name="T0" fmla="*/ 27 w 53"/>
                <a:gd name="T1" fmla="*/ 20 h 20"/>
                <a:gd name="T2" fmla="*/ 53 w 53"/>
                <a:gd name="T3" fmla="*/ 0 h 20"/>
                <a:gd name="T4" fmla="*/ 0 w 53"/>
                <a:gd name="T5" fmla="*/ 0 h 20"/>
                <a:gd name="T6" fmla="*/ 27 w 53"/>
                <a:gd name="T7" fmla="*/ 20 h 20"/>
              </a:gdLst>
              <a:ahLst/>
              <a:cxnLst>
                <a:cxn ang="0">
                  <a:pos x="T0" y="T1"/>
                </a:cxn>
                <a:cxn ang="0">
                  <a:pos x="T2" y="T3"/>
                </a:cxn>
                <a:cxn ang="0">
                  <a:pos x="T4" y="T5"/>
                </a:cxn>
                <a:cxn ang="0">
                  <a:pos x="T6" y="T7"/>
                </a:cxn>
              </a:cxnLst>
              <a:rect l="0" t="0" r="r" b="b"/>
              <a:pathLst>
                <a:path w="53" h="20">
                  <a:moveTo>
                    <a:pt x="27" y="20"/>
                  </a:moveTo>
                  <a:cubicBezTo>
                    <a:pt x="41" y="20"/>
                    <a:pt x="53" y="11"/>
                    <a:pt x="53" y="0"/>
                  </a:cubicBezTo>
                  <a:cubicBezTo>
                    <a:pt x="0" y="0"/>
                    <a:pt x="0" y="0"/>
                    <a:pt x="0" y="0"/>
                  </a:cubicBezTo>
                  <a:cubicBezTo>
                    <a:pt x="0" y="11"/>
                    <a:pt x="12" y="20"/>
                    <a:pt x="27" y="20"/>
                  </a:cubicBezTo>
                  <a:close/>
                </a:path>
              </a:pathLst>
            </a:custGeom>
            <a:solidFill>
              <a:srgbClr val="547C64"/>
            </a:solidFill>
            <a:ln>
              <a:noFill/>
            </a:ln>
          </p:spPr>
          <p:txBody>
            <a:bodyPr vert="horz" wrap="square" lIns="91440" tIns="45720" rIns="91440" bIns="45720" numCol="1" anchor="t" anchorCtr="0" compatLnSpc="1"/>
            <a:lstStyle/>
            <a:p>
              <a:endParaRPr lang="zh-CN" altLang="en-US"/>
            </a:p>
          </p:txBody>
        </p:sp>
        <p:sp>
          <p:nvSpPr>
            <p:cNvPr id="12" name="Freeform 17">
              <a:extLst>
                <a:ext uri="{FF2B5EF4-FFF2-40B4-BE49-F238E27FC236}">
                  <a16:creationId xmlns:a16="http://schemas.microsoft.com/office/drawing/2014/main" id="{B25DD925-2086-6FF8-5887-8B6073FFBF58}"/>
                </a:ext>
              </a:extLst>
            </p:cNvPr>
            <p:cNvSpPr/>
            <p:nvPr/>
          </p:nvSpPr>
          <p:spPr bwMode="auto">
            <a:xfrm>
              <a:off x="4290228" y="1804643"/>
              <a:ext cx="595313" cy="225425"/>
            </a:xfrm>
            <a:custGeom>
              <a:avLst/>
              <a:gdLst>
                <a:gd name="T0" fmla="*/ 26 w 53"/>
                <a:gd name="T1" fmla="*/ 20 h 20"/>
                <a:gd name="T2" fmla="*/ 53 w 53"/>
                <a:gd name="T3" fmla="*/ 0 h 20"/>
                <a:gd name="T4" fmla="*/ 0 w 53"/>
                <a:gd name="T5" fmla="*/ 0 h 20"/>
                <a:gd name="T6" fmla="*/ 26 w 53"/>
                <a:gd name="T7" fmla="*/ 20 h 20"/>
              </a:gdLst>
              <a:ahLst/>
              <a:cxnLst>
                <a:cxn ang="0">
                  <a:pos x="T0" y="T1"/>
                </a:cxn>
                <a:cxn ang="0">
                  <a:pos x="T2" y="T3"/>
                </a:cxn>
                <a:cxn ang="0">
                  <a:pos x="T4" y="T5"/>
                </a:cxn>
                <a:cxn ang="0">
                  <a:pos x="T6" y="T7"/>
                </a:cxn>
              </a:cxnLst>
              <a:rect l="0" t="0" r="r" b="b"/>
              <a:pathLst>
                <a:path w="53" h="20">
                  <a:moveTo>
                    <a:pt x="26" y="20"/>
                  </a:moveTo>
                  <a:cubicBezTo>
                    <a:pt x="41" y="20"/>
                    <a:pt x="53" y="11"/>
                    <a:pt x="53" y="0"/>
                  </a:cubicBezTo>
                  <a:cubicBezTo>
                    <a:pt x="0" y="0"/>
                    <a:pt x="0" y="0"/>
                    <a:pt x="0" y="0"/>
                  </a:cubicBezTo>
                  <a:cubicBezTo>
                    <a:pt x="0" y="11"/>
                    <a:pt x="12" y="20"/>
                    <a:pt x="26" y="20"/>
                  </a:cubicBezTo>
                  <a:close/>
                </a:path>
              </a:pathLst>
            </a:custGeom>
            <a:solidFill>
              <a:srgbClr val="547C64"/>
            </a:solidFill>
            <a:ln>
              <a:noFill/>
            </a:ln>
          </p:spPr>
          <p:txBody>
            <a:bodyPr vert="horz" wrap="square" lIns="91440" tIns="45720" rIns="91440" bIns="45720" numCol="1" anchor="t" anchorCtr="0" compatLnSpc="1"/>
            <a:lstStyle/>
            <a:p>
              <a:endParaRPr lang="zh-CN" altLang="en-US" dirty="0"/>
            </a:p>
          </p:txBody>
        </p:sp>
      </p:grpSp>
      <p:sp>
        <p:nvSpPr>
          <p:cNvPr id="13" name="文本框 12">
            <a:extLst>
              <a:ext uri="{FF2B5EF4-FFF2-40B4-BE49-F238E27FC236}">
                <a16:creationId xmlns:a16="http://schemas.microsoft.com/office/drawing/2014/main" id="{83181677-57BA-36B6-B70D-AC0C2DFAF5D3}"/>
              </a:ext>
            </a:extLst>
          </p:cNvPr>
          <p:cNvSpPr txBox="1"/>
          <p:nvPr/>
        </p:nvSpPr>
        <p:spPr>
          <a:xfrm>
            <a:off x="2620747" y="3229684"/>
            <a:ext cx="7109631" cy="1015659"/>
          </a:xfrm>
          <a:prstGeom prst="rect">
            <a:avLst/>
          </a:prstGeom>
          <a:noFill/>
        </p:spPr>
        <p:txBody>
          <a:bodyPr wrap="none" lIns="91436" tIns="45718" rIns="91436" bIns="45718" rtlCol="0">
            <a:spAutoFit/>
          </a:bodyPr>
          <a:lstStyle>
            <a:defPPr>
              <a:defRPr lang="zh-CN"/>
            </a:defPPr>
            <a:lvl1pPr>
              <a:defRPr sz="6000" b="1">
                <a:solidFill>
                  <a:srgbClr val="005CA7"/>
                </a:solidFill>
                <a:latin typeface="微软雅黑" panose="020B0503020204020204" pitchFamily="34" charset="-122"/>
                <a:ea typeface="微软雅黑" panose="020B0503020204020204" pitchFamily="34" charset="-122"/>
              </a:defRPr>
            </a:lvl1pPr>
          </a:lstStyle>
          <a:p>
            <a:r>
              <a:rPr lang="zh-CN" altLang="en-US" dirty="0">
                <a:solidFill>
                  <a:srgbClr val="547C64"/>
                </a:solidFill>
              </a:rPr>
              <a:t>结果分析与性能评估</a:t>
            </a:r>
          </a:p>
        </p:txBody>
      </p:sp>
      <p:grpSp>
        <p:nvGrpSpPr>
          <p:cNvPr id="15" name="组合 14">
            <a:extLst>
              <a:ext uri="{FF2B5EF4-FFF2-40B4-BE49-F238E27FC236}">
                <a16:creationId xmlns:a16="http://schemas.microsoft.com/office/drawing/2014/main" id="{E7BB5807-5A98-EFFC-00A0-A20FA2F94711}"/>
              </a:ext>
            </a:extLst>
          </p:cNvPr>
          <p:cNvGrpSpPr/>
          <p:nvPr/>
        </p:nvGrpSpPr>
        <p:grpSpPr>
          <a:xfrm>
            <a:off x="9631680" y="3724153"/>
            <a:ext cx="2674619" cy="463214"/>
            <a:chOff x="743958" y="3475975"/>
            <a:chExt cx="753417" cy="0"/>
          </a:xfrm>
        </p:grpSpPr>
        <p:cxnSp>
          <p:nvCxnSpPr>
            <p:cNvPr id="16" name="直接连接符 15">
              <a:extLst>
                <a:ext uri="{FF2B5EF4-FFF2-40B4-BE49-F238E27FC236}">
                  <a16:creationId xmlns:a16="http://schemas.microsoft.com/office/drawing/2014/main" id="{85E94490-089E-8972-A8C0-07F8FC6720E2}"/>
                </a:ext>
              </a:extLst>
            </p:cNvPr>
            <p:cNvCxnSpPr/>
            <p:nvPr/>
          </p:nvCxnSpPr>
          <p:spPr>
            <a:xfrm flipH="1" flipV="1">
              <a:off x="951148" y="3475975"/>
              <a:ext cx="546227" cy="0"/>
            </a:xfrm>
            <a:prstGeom prst="line">
              <a:avLst/>
            </a:prstGeom>
            <a:ln w="7620">
              <a:solidFill>
                <a:schemeClr val="tx1">
                  <a:lumMod val="50000"/>
                  <a:lumOff val="50000"/>
                </a:schemeClr>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23BDEF2E-5F90-D8D8-C9D2-3A7D043A067B}"/>
                </a:ext>
              </a:extLst>
            </p:cNvPr>
            <p:cNvCxnSpPr/>
            <p:nvPr/>
          </p:nvCxnSpPr>
          <p:spPr>
            <a:xfrm flipH="1">
              <a:off x="743958" y="3475975"/>
              <a:ext cx="207190" cy="0"/>
            </a:xfrm>
            <a:prstGeom prst="line">
              <a:avLst/>
            </a:prstGeom>
            <a:ln w="762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id="{FE4E2C84-42B9-510F-075C-67E4D2BC48CB}"/>
              </a:ext>
            </a:extLst>
          </p:cNvPr>
          <p:cNvGrpSpPr/>
          <p:nvPr/>
        </p:nvGrpSpPr>
        <p:grpSpPr>
          <a:xfrm flipH="1">
            <a:off x="-139702" y="3718118"/>
            <a:ext cx="2821942" cy="518602"/>
            <a:chOff x="743958" y="3475975"/>
            <a:chExt cx="753417" cy="0"/>
          </a:xfrm>
        </p:grpSpPr>
        <p:cxnSp>
          <p:nvCxnSpPr>
            <p:cNvPr id="19" name="直接连接符 18">
              <a:extLst>
                <a:ext uri="{FF2B5EF4-FFF2-40B4-BE49-F238E27FC236}">
                  <a16:creationId xmlns:a16="http://schemas.microsoft.com/office/drawing/2014/main" id="{61CA93E1-C50F-15F3-CAFF-D526F42E3E22}"/>
                </a:ext>
              </a:extLst>
            </p:cNvPr>
            <p:cNvCxnSpPr/>
            <p:nvPr/>
          </p:nvCxnSpPr>
          <p:spPr>
            <a:xfrm flipH="1" flipV="1">
              <a:off x="951148" y="3475975"/>
              <a:ext cx="546227" cy="0"/>
            </a:xfrm>
            <a:prstGeom prst="line">
              <a:avLst/>
            </a:prstGeom>
            <a:ln w="7620">
              <a:solidFill>
                <a:schemeClr val="tx1">
                  <a:lumMod val="50000"/>
                  <a:lumOff val="50000"/>
                </a:schemeClr>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0A389EB6-CEC3-DD6A-48AE-EB5A0C00495F}"/>
                </a:ext>
              </a:extLst>
            </p:cNvPr>
            <p:cNvCxnSpPr/>
            <p:nvPr/>
          </p:nvCxnSpPr>
          <p:spPr>
            <a:xfrm flipH="1">
              <a:off x="743958" y="3475975"/>
              <a:ext cx="207190" cy="0"/>
            </a:xfrm>
            <a:prstGeom prst="line">
              <a:avLst/>
            </a:prstGeom>
            <a:ln w="762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1" name="灯片编号占位符 20">
            <a:extLst>
              <a:ext uri="{FF2B5EF4-FFF2-40B4-BE49-F238E27FC236}">
                <a16:creationId xmlns:a16="http://schemas.microsoft.com/office/drawing/2014/main" id="{0100227A-8414-CBDC-2EC2-2EC4888BCEDC}"/>
              </a:ext>
            </a:extLst>
          </p:cNvPr>
          <p:cNvSpPr>
            <a:spLocks noGrp="1"/>
          </p:cNvSpPr>
          <p:nvPr>
            <p:ph type="sldNum" sz="quarter" idx="12"/>
          </p:nvPr>
        </p:nvSpPr>
        <p:spPr/>
        <p:txBody>
          <a:bodyPr/>
          <a:lstStyle/>
          <a:p>
            <a:fld id="{D0F8369B-F710-4CE9-A0B8-9F511945CEE2}" type="slidenum">
              <a:rPr lang="zh-CN" altLang="en-US" smtClean="0"/>
              <a:pPr/>
              <a:t>27</a:t>
            </a:fld>
            <a:endParaRPr lang="zh-CN" altLang="en-US"/>
          </a:p>
        </p:txBody>
      </p:sp>
    </p:spTree>
    <p:extLst>
      <p:ext uri="{BB962C8B-B14F-4D97-AF65-F5344CB8AC3E}">
        <p14:creationId xmlns:p14="http://schemas.microsoft.com/office/powerpoint/2010/main" val="1618244263"/>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6*min(max(#ppt_w*#ppt_h,.3),1)-7.4)/-.7*#ppt_w"/>
                                          </p:val>
                                        </p:tav>
                                        <p:tav tm="100000">
                                          <p:val>
                                            <p:strVal val="#ppt_w"/>
                                          </p:val>
                                        </p:tav>
                                      </p:tavLst>
                                    </p:anim>
                                    <p:anim calcmode="lin" valueType="num">
                                      <p:cBhvr>
                                        <p:cTn id="8" dur="500" fill="hold"/>
                                        <p:tgtEl>
                                          <p:spTgt spid="4"/>
                                        </p:tgtEl>
                                        <p:attrNameLst>
                                          <p:attrName>ppt_h</p:attrName>
                                        </p:attrNameLst>
                                      </p:cBhvr>
                                      <p:tavLst>
                                        <p:tav tm="0">
                                          <p:val>
                                            <p:strVal val="(6*min(max(#ppt_w*#ppt_h,.3),1)-7.4)/-.7*#ppt_h"/>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strVal val="1+(6*min(max(#ppt_w*#ppt_h,.3),1)-7.4)/-.7*#ppt_h/2"/>
                                          </p:val>
                                        </p:tav>
                                        <p:tav tm="100000">
                                          <p:val>
                                            <p:strVal val="#ppt_y"/>
                                          </p:val>
                                        </p:tav>
                                      </p:tavLst>
                                    </p:anim>
                                  </p:childTnLst>
                                </p:cTn>
                              </p:par>
                              <p:par>
                                <p:cTn id="11" presetID="12" presetClass="entr" presetSubtype="4" fill="hold" grpId="0" nodeType="withEffect">
                                  <p:stCondLst>
                                    <p:cond delay="30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ppt_h*1.125000"/>
                                          </p:val>
                                        </p:tav>
                                        <p:tav tm="100000">
                                          <p:val>
                                            <p:strVal val="#ppt_y"/>
                                          </p:val>
                                        </p:tav>
                                      </p:tavLst>
                                    </p:anim>
                                    <p:animEffect transition="in" filter="wipe(up)">
                                      <p:cBhvr>
                                        <p:cTn id="14" dur="500"/>
                                        <p:tgtEl>
                                          <p:spTgt spid="13"/>
                                        </p:tgtEl>
                                      </p:cBhvr>
                                    </p:animEffect>
                                  </p:childTnLst>
                                </p:cTn>
                              </p:par>
                              <p:par>
                                <p:cTn id="15" presetID="22" presetClass="entr" presetSubtype="8" fill="hold" nodeType="withEffect">
                                  <p:stCondLst>
                                    <p:cond delay="60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par>
                                <p:cTn id="18" presetID="22" presetClass="entr" presetSubtype="2" fill="hold" nodeType="withEffect">
                                  <p:stCondLst>
                                    <p:cond delay="600"/>
                                  </p:stCondLst>
                                  <p:childTnLst>
                                    <p:set>
                                      <p:cBhvr>
                                        <p:cTn id="19" dur="1" fill="hold">
                                          <p:stCondLst>
                                            <p:cond delay="0"/>
                                          </p:stCondLst>
                                        </p:cTn>
                                        <p:tgtEl>
                                          <p:spTgt spid="15"/>
                                        </p:tgtEl>
                                        <p:attrNameLst>
                                          <p:attrName>style.visibility</p:attrName>
                                        </p:attrNameLst>
                                      </p:cBhvr>
                                      <p:to>
                                        <p:strVal val="visible"/>
                                      </p:to>
                                    </p:set>
                                    <p:animEffect transition="in" filter="wipe(righ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a:cxnSpLocks/>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cxnSpLocks/>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1145646" y="386836"/>
            <a:ext cx="2431407" cy="369328"/>
          </a:xfrm>
          <a:prstGeom prst="rect">
            <a:avLst/>
          </a:prstGeom>
          <a:noFill/>
        </p:spPr>
        <p:txBody>
          <a:bodyPr wrap="squar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1800" b="1" dirty="0">
                <a:solidFill>
                  <a:srgbClr val="547C64"/>
                </a:solidFill>
              </a:rPr>
              <a:t>结果分析与性能评估</a:t>
            </a:r>
          </a:p>
        </p:txBody>
      </p:sp>
      <p:sp>
        <p:nvSpPr>
          <p:cNvPr id="8" name="灯片编号占位符 7">
            <a:extLst>
              <a:ext uri="{FF2B5EF4-FFF2-40B4-BE49-F238E27FC236}">
                <a16:creationId xmlns:a16="http://schemas.microsoft.com/office/drawing/2014/main" id="{E3F5202E-3E54-CCCE-9B92-058DF0050D65}"/>
              </a:ext>
            </a:extLst>
          </p:cNvPr>
          <p:cNvSpPr>
            <a:spLocks noGrp="1"/>
          </p:cNvSpPr>
          <p:nvPr>
            <p:ph type="sldNum" sz="quarter" idx="12"/>
          </p:nvPr>
        </p:nvSpPr>
        <p:spPr/>
        <p:txBody>
          <a:bodyPr/>
          <a:lstStyle/>
          <a:p>
            <a:fld id="{D0F8369B-F710-4CE9-A0B8-9F511945CEE2}" type="slidenum">
              <a:rPr lang="zh-CN" altLang="en-US" smtClean="0"/>
              <a:pPr/>
              <a:t>28</a:t>
            </a:fld>
            <a:endParaRPr lang="zh-CN" altLang="en-US"/>
          </a:p>
        </p:txBody>
      </p:sp>
      <p:sp>
        <p:nvSpPr>
          <p:cNvPr id="2" name="文本框 1">
            <a:extLst>
              <a:ext uri="{FF2B5EF4-FFF2-40B4-BE49-F238E27FC236}">
                <a16:creationId xmlns:a16="http://schemas.microsoft.com/office/drawing/2014/main" id="{2554EDBC-9E32-06B6-E7A0-62754C342C0A}"/>
              </a:ext>
            </a:extLst>
          </p:cNvPr>
          <p:cNvSpPr txBox="1"/>
          <p:nvPr/>
        </p:nvSpPr>
        <p:spPr>
          <a:xfrm>
            <a:off x="935755" y="2147967"/>
            <a:ext cx="10320489" cy="2585323"/>
          </a:xfrm>
          <a:prstGeom prst="rect">
            <a:avLst/>
          </a:prstGeom>
          <a:noFill/>
        </p:spPr>
        <p:txBody>
          <a:bodyPr wrap="square" rtlCol="0">
            <a:spAutoFit/>
          </a:bodyPr>
          <a:lstStyle/>
          <a:p>
            <a:r>
              <a:rPr lang="zh-CN" altLang="zh-CN" sz="3600" dirty="0">
                <a:effectLst/>
                <a:latin typeface="宋体" panose="02010600030101010101" pitchFamily="2" charset="-122"/>
                <a:ea typeface="宋体" panose="02010600030101010101" pitchFamily="2" charset="-122"/>
                <a:cs typeface="宋体" panose="02010600030101010101" pitchFamily="2" charset="-122"/>
              </a:rPr>
              <a:t>本实验自制的测温装置</a:t>
            </a:r>
            <a:r>
              <a:rPr lang="zh-CN" altLang="zh-CN" sz="3600" b="1" dirty="0">
                <a:effectLst/>
                <a:highlight>
                  <a:srgbClr val="FFFF00"/>
                </a:highlight>
                <a:latin typeface="宋体" panose="02010600030101010101" pitchFamily="2" charset="-122"/>
                <a:ea typeface="宋体" panose="02010600030101010101" pitchFamily="2" charset="-122"/>
                <a:cs typeface="宋体" panose="02010600030101010101" pitchFamily="2" charset="-122"/>
              </a:rPr>
              <a:t>量程为</a:t>
            </a:r>
            <a:r>
              <a:rPr lang="en-US" altLang="zh-CN" sz="3600" b="1" dirty="0">
                <a:effectLst/>
                <a:highlight>
                  <a:srgbClr val="FFFF00"/>
                </a:highlight>
                <a:latin typeface="宋体" panose="02010600030101010101" pitchFamily="2" charset="-122"/>
                <a:ea typeface="宋体" panose="02010600030101010101" pitchFamily="2" charset="-122"/>
                <a:cs typeface="宋体" panose="02010600030101010101" pitchFamily="2" charset="-122"/>
              </a:rPr>
              <a:t>10-30℃</a:t>
            </a:r>
            <a:r>
              <a:rPr lang="zh-CN" altLang="zh-CN" sz="3600" dirty="0">
                <a:effectLst/>
                <a:highlight>
                  <a:srgbClr val="FFFF00"/>
                </a:highlight>
                <a:latin typeface="宋体" panose="02010600030101010101" pitchFamily="2" charset="-122"/>
                <a:ea typeface="宋体" panose="02010600030101010101" pitchFamily="2" charset="-122"/>
                <a:cs typeface="宋体" panose="02010600030101010101" pitchFamily="2" charset="-122"/>
              </a:rPr>
              <a:t>，</a:t>
            </a:r>
            <a:r>
              <a:rPr lang="zh-CN" altLang="zh-CN" sz="3600" dirty="0">
                <a:effectLst/>
                <a:latin typeface="宋体" panose="02010600030101010101" pitchFamily="2" charset="-122"/>
                <a:ea typeface="宋体" panose="02010600030101010101" pitchFamily="2" charset="-122"/>
                <a:cs typeface="宋体" panose="02010600030101010101" pitchFamily="2" charset="-122"/>
              </a:rPr>
              <a:t>检测精确度</a:t>
            </a:r>
            <a:r>
              <a:rPr lang="zh-CN" altLang="en-US" sz="3600" dirty="0">
                <a:latin typeface="宋体" panose="02010600030101010101" pitchFamily="2" charset="-122"/>
                <a:ea typeface="宋体" panose="02010600030101010101" pitchFamily="2" charset="-122"/>
                <a:cs typeface="宋体" panose="02010600030101010101" pitchFamily="2" charset="-122"/>
              </a:rPr>
              <a:t>为</a:t>
            </a:r>
            <a:r>
              <a:rPr lang="en-US" altLang="zh-CN" sz="3600" b="1" dirty="0">
                <a:highlight>
                  <a:srgbClr val="FFFF00"/>
                </a:highlight>
                <a:latin typeface="宋体" panose="02010600030101010101" pitchFamily="2" charset="-122"/>
                <a:ea typeface="宋体" panose="02010600030101010101" pitchFamily="2" charset="-122"/>
                <a:cs typeface="宋体" panose="02010600030101010101" pitchFamily="2" charset="-122"/>
              </a:rPr>
              <a:t>0.2</a:t>
            </a:r>
            <a:r>
              <a:rPr lang="en-US" altLang="zh-CN" sz="3600" b="1" dirty="0">
                <a:effectLst/>
                <a:highlight>
                  <a:srgbClr val="FFFF00"/>
                </a:highlight>
                <a:latin typeface="宋体" panose="02010600030101010101" pitchFamily="2" charset="-122"/>
                <a:ea typeface="宋体" panose="02010600030101010101" pitchFamily="2" charset="-122"/>
                <a:cs typeface="宋体" panose="02010600030101010101" pitchFamily="2" charset="-122"/>
              </a:rPr>
              <a:t>℃</a:t>
            </a:r>
            <a:r>
              <a:rPr lang="zh-CN" altLang="zh-CN" sz="3600" dirty="0">
                <a:effectLst/>
                <a:latin typeface="宋体" panose="02010600030101010101" pitchFamily="2" charset="-122"/>
                <a:ea typeface="宋体" panose="02010600030101010101" pitchFamily="2" charset="-122"/>
                <a:cs typeface="宋体" panose="02010600030101010101" pitchFamily="2" charset="-122"/>
              </a:rPr>
              <a:t>，</a:t>
            </a:r>
            <a:r>
              <a:rPr lang="zh-CN" altLang="en-US" sz="3600" dirty="0">
                <a:latin typeface="宋体" panose="02010600030101010101" pitchFamily="2" charset="-122"/>
                <a:ea typeface="宋体" panose="02010600030101010101" pitchFamily="2" charset="-122"/>
                <a:cs typeface="宋体" panose="02010600030101010101" pitchFamily="2" charset="-122"/>
              </a:rPr>
              <a:t>对</a:t>
            </a:r>
            <a:r>
              <a:rPr lang="en-US" altLang="zh-CN" sz="3600" dirty="0">
                <a:latin typeface="宋体" panose="02010600030101010101" pitchFamily="2" charset="-122"/>
                <a:ea typeface="宋体" panose="02010600030101010101" pitchFamily="2" charset="-122"/>
                <a:cs typeface="宋体" panose="02010600030101010101" pitchFamily="2" charset="-122"/>
              </a:rPr>
              <a:t>1</a:t>
            </a:r>
            <a:r>
              <a:rPr lang="zh-CN" altLang="en-US" sz="3600" dirty="0">
                <a:latin typeface="宋体" panose="02010600030101010101" pitchFamily="2" charset="-122"/>
                <a:ea typeface="宋体" panose="02010600030101010101" pitchFamily="2" charset="-122"/>
                <a:cs typeface="宋体" panose="02010600030101010101" pitchFamily="2" charset="-122"/>
              </a:rPr>
              <a:t>℃变化的</a:t>
            </a:r>
            <a:r>
              <a:rPr lang="zh-CN" altLang="zh-CN" sz="3600" dirty="0">
                <a:effectLst/>
                <a:latin typeface="宋体" panose="02010600030101010101" pitchFamily="2" charset="-122"/>
                <a:ea typeface="宋体" panose="02010600030101010101" pitchFamily="2" charset="-122"/>
                <a:cs typeface="宋体" panose="02010600030101010101" pitchFamily="2" charset="-122"/>
              </a:rPr>
              <a:t>响应时间为</a:t>
            </a:r>
            <a:r>
              <a:rPr lang="en-US" altLang="zh-CN" sz="3600" dirty="0">
                <a:effectLst/>
                <a:latin typeface="宋体" panose="02010600030101010101" pitchFamily="2" charset="-122"/>
                <a:ea typeface="宋体" panose="02010600030101010101" pitchFamily="2" charset="-122"/>
                <a:cs typeface="宋体" panose="02010600030101010101" pitchFamily="2" charset="-122"/>
              </a:rPr>
              <a:t>5s</a:t>
            </a:r>
            <a:r>
              <a:rPr lang="zh-CN" altLang="zh-CN" sz="3600" dirty="0">
                <a:effectLst/>
                <a:latin typeface="宋体" panose="02010600030101010101" pitchFamily="2" charset="-122"/>
                <a:ea typeface="宋体" panose="02010600030101010101" pitchFamily="2" charset="-122"/>
                <a:cs typeface="宋体" panose="02010600030101010101" pitchFamily="2" charset="-122"/>
              </a:rPr>
              <a:t>左右，初步完成了测温的功能。换用不同的溶液和更加精确的电学测量系统可以进一步提高精确度和量程。</a:t>
            </a:r>
          </a:p>
          <a:p>
            <a:endParaRPr lang="zh-CN" altLang="en-US" dirty="0"/>
          </a:p>
        </p:txBody>
      </p:sp>
      <p:sp>
        <p:nvSpPr>
          <p:cNvPr id="5" name="文本框 4">
            <a:extLst>
              <a:ext uri="{FF2B5EF4-FFF2-40B4-BE49-F238E27FC236}">
                <a16:creationId xmlns:a16="http://schemas.microsoft.com/office/drawing/2014/main" id="{FB7DEEBF-1ADC-B0C7-13D9-6D802B8561BE}"/>
              </a:ext>
            </a:extLst>
          </p:cNvPr>
          <p:cNvSpPr txBox="1"/>
          <p:nvPr/>
        </p:nvSpPr>
        <p:spPr>
          <a:xfrm>
            <a:off x="800342" y="4692375"/>
            <a:ext cx="10553458" cy="830997"/>
          </a:xfrm>
          <a:prstGeom prst="rect">
            <a:avLst/>
          </a:prstGeom>
          <a:noFill/>
        </p:spPr>
        <p:txBody>
          <a:bodyPr wrap="square" rtlCol="0">
            <a:spAutoFit/>
          </a:bodyPr>
          <a:lstStyle/>
          <a:p>
            <a:r>
              <a:rPr lang="zh-CN" altLang="en-US" sz="2400" dirty="0">
                <a:solidFill>
                  <a:schemeClr val="accent1">
                    <a:lumMod val="75000"/>
                  </a:schemeClr>
                </a:solidFill>
              </a:rPr>
              <a:t>注：响应时间受限于溶液体积和控温速度；</a:t>
            </a:r>
            <a:endParaRPr lang="en-US" altLang="zh-CN" sz="2400" dirty="0">
              <a:solidFill>
                <a:schemeClr val="accent1">
                  <a:lumMod val="75000"/>
                </a:schemeClr>
              </a:solidFill>
            </a:endParaRPr>
          </a:p>
          <a:p>
            <a:r>
              <a:rPr lang="en-US" altLang="zh-CN" sz="2400" dirty="0">
                <a:solidFill>
                  <a:schemeClr val="accent1">
                    <a:lumMod val="75000"/>
                  </a:schemeClr>
                </a:solidFill>
              </a:rPr>
              <a:t>         </a:t>
            </a:r>
            <a:r>
              <a:rPr lang="zh-CN" altLang="en-US" sz="2400" dirty="0">
                <a:solidFill>
                  <a:schemeClr val="accent1">
                    <a:lumMod val="75000"/>
                  </a:schemeClr>
                </a:solidFill>
              </a:rPr>
              <a:t>换用小体积溶液和更快控温装置将减少响应时间</a:t>
            </a:r>
          </a:p>
        </p:txBody>
      </p:sp>
    </p:spTree>
    <p:extLst>
      <p:ext uri="{BB962C8B-B14F-4D97-AF65-F5344CB8AC3E}">
        <p14:creationId xmlns:p14="http://schemas.microsoft.com/office/powerpoint/2010/main" val="30202406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4"/>
          <p:cNvGrpSpPr>
            <a:grpSpLocks noChangeAspect="1"/>
          </p:cNvGrpSpPr>
          <p:nvPr/>
        </p:nvGrpSpPr>
        <p:grpSpPr bwMode="auto">
          <a:xfrm>
            <a:off x="5314373" y="1725675"/>
            <a:ext cx="1563254" cy="1033831"/>
            <a:chOff x="3296" y="1429"/>
            <a:chExt cx="375" cy="248"/>
          </a:xfrm>
        </p:grpSpPr>
        <p:sp>
          <p:nvSpPr>
            <p:cNvPr id="37" name="AutoShape 3"/>
            <p:cNvSpPr>
              <a:spLocks noChangeAspect="1" noChangeArrowheads="1" noTextEdit="1"/>
            </p:cNvSpPr>
            <p:nvPr/>
          </p:nvSpPr>
          <p:spPr bwMode="auto">
            <a:xfrm>
              <a:off x="3296" y="1429"/>
              <a:ext cx="37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Freeform 5"/>
            <p:cNvSpPr/>
            <p:nvPr/>
          </p:nvSpPr>
          <p:spPr bwMode="auto">
            <a:xfrm>
              <a:off x="3296" y="1432"/>
              <a:ext cx="224" cy="240"/>
            </a:xfrm>
            <a:custGeom>
              <a:avLst/>
              <a:gdLst>
                <a:gd name="T0" fmla="*/ 76 w 93"/>
                <a:gd name="T1" fmla="*/ 72 h 99"/>
                <a:gd name="T2" fmla="*/ 73 w 93"/>
                <a:gd name="T3" fmla="*/ 68 h 99"/>
                <a:gd name="T4" fmla="*/ 74 w 93"/>
                <a:gd name="T5" fmla="*/ 54 h 99"/>
                <a:gd name="T6" fmla="*/ 80 w 93"/>
                <a:gd name="T7" fmla="*/ 40 h 99"/>
                <a:gd name="T8" fmla="*/ 79 w 93"/>
                <a:gd name="T9" fmla="*/ 34 h 99"/>
                <a:gd name="T10" fmla="*/ 79 w 93"/>
                <a:gd name="T11" fmla="*/ 32 h 99"/>
                <a:gd name="T12" fmla="*/ 80 w 93"/>
                <a:gd name="T13" fmla="*/ 18 h 99"/>
                <a:gd name="T14" fmla="*/ 77 w 93"/>
                <a:gd name="T15" fmla="*/ 10 h 99"/>
                <a:gd name="T16" fmla="*/ 74 w 93"/>
                <a:gd name="T17" fmla="*/ 6 h 99"/>
                <a:gd name="T18" fmla="*/ 73 w 93"/>
                <a:gd name="T19" fmla="*/ 0 h 99"/>
                <a:gd name="T20" fmla="*/ 59 w 93"/>
                <a:gd name="T21" fmla="*/ 4 h 99"/>
                <a:gd name="T22" fmla="*/ 44 w 93"/>
                <a:gd name="T23" fmla="*/ 6 h 99"/>
                <a:gd name="T24" fmla="*/ 36 w 93"/>
                <a:gd name="T25" fmla="*/ 19 h 99"/>
                <a:gd name="T26" fmla="*/ 37 w 93"/>
                <a:gd name="T27" fmla="*/ 34 h 99"/>
                <a:gd name="T28" fmla="*/ 35 w 93"/>
                <a:gd name="T29" fmla="*/ 33 h 99"/>
                <a:gd name="T30" fmla="*/ 37 w 93"/>
                <a:gd name="T31" fmla="*/ 42 h 99"/>
                <a:gd name="T32" fmla="*/ 41 w 93"/>
                <a:gd name="T33" fmla="*/ 55 h 99"/>
                <a:gd name="T34" fmla="*/ 42 w 93"/>
                <a:gd name="T35" fmla="*/ 68 h 99"/>
                <a:gd name="T36" fmla="*/ 39 w 93"/>
                <a:gd name="T37" fmla="*/ 72 h 99"/>
                <a:gd name="T38" fmla="*/ 34 w 93"/>
                <a:gd name="T39" fmla="*/ 78 h 99"/>
                <a:gd name="T40" fmla="*/ 5 w 93"/>
                <a:gd name="T41" fmla="*/ 92 h 99"/>
                <a:gd name="T42" fmla="*/ 1 w 93"/>
                <a:gd name="T43" fmla="*/ 99 h 99"/>
                <a:gd name="T44" fmla="*/ 66 w 93"/>
                <a:gd name="T45" fmla="*/ 99 h 99"/>
                <a:gd name="T46" fmla="*/ 72 w 93"/>
                <a:gd name="T47" fmla="*/ 91 h 99"/>
                <a:gd name="T48" fmla="*/ 84 w 93"/>
                <a:gd name="T49" fmla="*/ 87 h 99"/>
                <a:gd name="T50" fmla="*/ 93 w 93"/>
                <a:gd name="T51" fmla="*/ 83 h 99"/>
                <a:gd name="T52" fmla="*/ 81 w 93"/>
                <a:gd name="T53" fmla="*/ 78 h 99"/>
                <a:gd name="T54" fmla="*/ 76 w 93"/>
                <a:gd name="T55" fmla="*/ 7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 h="99">
                  <a:moveTo>
                    <a:pt x="76" y="72"/>
                  </a:moveTo>
                  <a:cubicBezTo>
                    <a:pt x="76" y="70"/>
                    <a:pt x="75" y="68"/>
                    <a:pt x="73" y="68"/>
                  </a:cubicBezTo>
                  <a:cubicBezTo>
                    <a:pt x="72" y="63"/>
                    <a:pt x="72" y="65"/>
                    <a:pt x="74" y="54"/>
                  </a:cubicBezTo>
                  <a:cubicBezTo>
                    <a:pt x="76" y="43"/>
                    <a:pt x="76" y="48"/>
                    <a:pt x="80" y="40"/>
                  </a:cubicBezTo>
                  <a:cubicBezTo>
                    <a:pt x="82" y="34"/>
                    <a:pt x="82" y="33"/>
                    <a:pt x="79" y="34"/>
                  </a:cubicBezTo>
                  <a:cubicBezTo>
                    <a:pt x="79" y="33"/>
                    <a:pt x="79" y="32"/>
                    <a:pt x="79" y="32"/>
                  </a:cubicBezTo>
                  <a:cubicBezTo>
                    <a:pt x="79" y="27"/>
                    <a:pt x="79" y="23"/>
                    <a:pt x="80" y="18"/>
                  </a:cubicBezTo>
                  <a:cubicBezTo>
                    <a:pt x="80" y="15"/>
                    <a:pt x="79" y="12"/>
                    <a:pt x="77" y="10"/>
                  </a:cubicBezTo>
                  <a:cubicBezTo>
                    <a:pt x="76" y="9"/>
                    <a:pt x="74" y="6"/>
                    <a:pt x="74" y="6"/>
                  </a:cubicBezTo>
                  <a:cubicBezTo>
                    <a:pt x="73" y="0"/>
                    <a:pt x="73" y="0"/>
                    <a:pt x="73" y="0"/>
                  </a:cubicBezTo>
                  <a:cubicBezTo>
                    <a:pt x="70" y="4"/>
                    <a:pt x="59" y="4"/>
                    <a:pt x="59" y="4"/>
                  </a:cubicBezTo>
                  <a:cubicBezTo>
                    <a:pt x="59" y="4"/>
                    <a:pt x="49" y="5"/>
                    <a:pt x="44" y="6"/>
                  </a:cubicBezTo>
                  <a:cubicBezTo>
                    <a:pt x="38" y="8"/>
                    <a:pt x="35" y="12"/>
                    <a:pt x="36" y="19"/>
                  </a:cubicBezTo>
                  <a:cubicBezTo>
                    <a:pt x="36" y="23"/>
                    <a:pt x="37" y="30"/>
                    <a:pt x="37" y="34"/>
                  </a:cubicBezTo>
                  <a:cubicBezTo>
                    <a:pt x="37" y="35"/>
                    <a:pt x="36" y="33"/>
                    <a:pt x="35" y="33"/>
                  </a:cubicBezTo>
                  <a:cubicBezTo>
                    <a:pt x="34" y="34"/>
                    <a:pt x="35" y="39"/>
                    <a:pt x="37" y="42"/>
                  </a:cubicBezTo>
                  <a:cubicBezTo>
                    <a:pt x="39" y="47"/>
                    <a:pt x="39" y="44"/>
                    <a:pt x="41" y="55"/>
                  </a:cubicBezTo>
                  <a:cubicBezTo>
                    <a:pt x="43" y="69"/>
                    <a:pt x="43" y="63"/>
                    <a:pt x="42" y="68"/>
                  </a:cubicBezTo>
                  <a:cubicBezTo>
                    <a:pt x="40" y="68"/>
                    <a:pt x="40" y="70"/>
                    <a:pt x="39" y="72"/>
                  </a:cubicBezTo>
                  <a:cubicBezTo>
                    <a:pt x="39" y="75"/>
                    <a:pt x="37" y="77"/>
                    <a:pt x="34" y="78"/>
                  </a:cubicBezTo>
                  <a:cubicBezTo>
                    <a:pt x="24" y="83"/>
                    <a:pt x="15" y="87"/>
                    <a:pt x="5" y="92"/>
                  </a:cubicBezTo>
                  <a:cubicBezTo>
                    <a:pt x="2" y="93"/>
                    <a:pt x="0" y="95"/>
                    <a:pt x="1" y="99"/>
                  </a:cubicBezTo>
                  <a:cubicBezTo>
                    <a:pt x="23" y="99"/>
                    <a:pt x="44" y="99"/>
                    <a:pt x="66" y="99"/>
                  </a:cubicBezTo>
                  <a:cubicBezTo>
                    <a:pt x="67" y="97"/>
                    <a:pt x="68" y="93"/>
                    <a:pt x="72" y="91"/>
                  </a:cubicBezTo>
                  <a:cubicBezTo>
                    <a:pt x="76" y="90"/>
                    <a:pt x="80" y="88"/>
                    <a:pt x="84" y="87"/>
                  </a:cubicBezTo>
                  <a:cubicBezTo>
                    <a:pt x="87" y="85"/>
                    <a:pt x="90" y="84"/>
                    <a:pt x="93" y="83"/>
                  </a:cubicBezTo>
                  <a:cubicBezTo>
                    <a:pt x="89" y="82"/>
                    <a:pt x="85" y="80"/>
                    <a:pt x="81" y="78"/>
                  </a:cubicBezTo>
                  <a:cubicBezTo>
                    <a:pt x="78" y="77"/>
                    <a:pt x="77" y="75"/>
                    <a:pt x="76" y="72"/>
                  </a:cubicBezTo>
                  <a:close/>
                </a:path>
              </a:pathLst>
            </a:custGeom>
            <a:solidFill>
              <a:srgbClr val="547C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9" name="Freeform 6"/>
            <p:cNvSpPr/>
            <p:nvPr/>
          </p:nvSpPr>
          <p:spPr bwMode="auto">
            <a:xfrm>
              <a:off x="3464" y="1497"/>
              <a:ext cx="209" cy="178"/>
            </a:xfrm>
            <a:custGeom>
              <a:avLst/>
              <a:gdLst>
                <a:gd name="T0" fmla="*/ 83 w 87"/>
                <a:gd name="T1" fmla="*/ 67 h 73"/>
                <a:gd name="T2" fmla="*/ 64 w 87"/>
                <a:gd name="T3" fmla="*/ 59 h 73"/>
                <a:gd name="T4" fmla="*/ 58 w 87"/>
                <a:gd name="T5" fmla="*/ 51 h 73"/>
                <a:gd name="T6" fmla="*/ 56 w 87"/>
                <a:gd name="T7" fmla="*/ 51 h 73"/>
                <a:gd name="T8" fmla="*/ 55 w 87"/>
                <a:gd name="T9" fmla="*/ 45 h 73"/>
                <a:gd name="T10" fmla="*/ 69 w 87"/>
                <a:gd name="T11" fmla="*/ 36 h 73"/>
                <a:gd name="T12" fmla="*/ 60 w 87"/>
                <a:gd name="T13" fmla="*/ 25 h 73"/>
                <a:gd name="T14" fmla="*/ 60 w 87"/>
                <a:gd name="T15" fmla="*/ 14 h 73"/>
                <a:gd name="T16" fmla="*/ 57 w 87"/>
                <a:gd name="T17" fmla="*/ 6 h 73"/>
                <a:gd name="T18" fmla="*/ 50 w 87"/>
                <a:gd name="T19" fmla="*/ 2 h 73"/>
                <a:gd name="T20" fmla="*/ 43 w 87"/>
                <a:gd name="T21" fmla="*/ 0 h 73"/>
                <a:gd name="T22" fmla="*/ 32 w 87"/>
                <a:gd name="T23" fmla="*/ 4 h 73"/>
                <a:gd name="T24" fmla="*/ 27 w 87"/>
                <a:gd name="T25" fmla="*/ 18 h 73"/>
                <a:gd name="T26" fmla="*/ 27 w 87"/>
                <a:gd name="T27" fmla="*/ 23 h 73"/>
                <a:gd name="T28" fmla="*/ 18 w 87"/>
                <a:gd name="T29" fmla="*/ 36 h 73"/>
                <a:gd name="T30" fmla="*/ 18 w 87"/>
                <a:gd name="T31" fmla="*/ 36 h 73"/>
                <a:gd name="T32" fmla="*/ 32 w 87"/>
                <a:gd name="T33" fmla="*/ 45 h 73"/>
                <a:gd name="T34" fmla="*/ 32 w 87"/>
                <a:gd name="T35" fmla="*/ 47 h 73"/>
                <a:gd name="T36" fmla="*/ 30 w 87"/>
                <a:gd name="T37" fmla="*/ 52 h 73"/>
                <a:gd name="T38" fmla="*/ 30 w 87"/>
                <a:gd name="T39" fmla="*/ 52 h 73"/>
                <a:gd name="T40" fmla="*/ 26 w 87"/>
                <a:gd name="T41" fmla="*/ 58 h 73"/>
                <a:gd name="T42" fmla="*/ 26 w 87"/>
                <a:gd name="T43" fmla="*/ 59 h 73"/>
                <a:gd name="T44" fmla="*/ 4 w 87"/>
                <a:gd name="T45" fmla="*/ 67 h 73"/>
                <a:gd name="T46" fmla="*/ 0 w 87"/>
                <a:gd name="T47" fmla="*/ 72 h 73"/>
                <a:gd name="T48" fmla="*/ 0 w 87"/>
                <a:gd name="T49" fmla="*/ 73 h 73"/>
                <a:gd name="T50" fmla="*/ 87 w 87"/>
                <a:gd name="T51" fmla="*/ 73 h 73"/>
                <a:gd name="T52" fmla="*/ 83 w 87"/>
                <a:gd name="T5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73">
                  <a:moveTo>
                    <a:pt x="83" y="67"/>
                  </a:moveTo>
                  <a:cubicBezTo>
                    <a:pt x="77" y="64"/>
                    <a:pt x="70" y="62"/>
                    <a:pt x="64" y="59"/>
                  </a:cubicBezTo>
                  <a:cubicBezTo>
                    <a:pt x="61" y="58"/>
                    <a:pt x="58" y="55"/>
                    <a:pt x="58" y="51"/>
                  </a:cubicBezTo>
                  <a:cubicBezTo>
                    <a:pt x="57" y="51"/>
                    <a:pt x="57" y="51"/>
                    <a:pt x="56" y="51"/>
                  </a:cubicBezTo>
                  <a:cubicBezTo>
                    <a:pt x="56" y="51"/>
                    <a:pt x="55" y="51"/>
                    <a:pt x="55" y="45"/>
                  </a:cubicBezTo>
                  <a:cubicBezTo>
                    <a:pt x="61" y="44"/>
                    <a:pt x="65" y="41"/>
                    <a:pt x="69" y="36"/>
                  </a:cubicBezTo>
                  <a:cubicBezTo>
                    <a:pt x="63" y="35"/>
                    <a:pt x="60" y="31"/>
                    <a:pt x="60" y="25"/>
                  </a:cubicBezTo>
                  <a:cubicBezTo>
                    <a:pt x="59" y="21"/>
                    <a:pt x="60" y="17"/>
                    <a:pt x="60" y="14"/>
                  </a:cubicBezTo>
                  <a:cubicBezTo>
                    <a:pt x="60" y="11"/>
                    <a:pt x="59" y="9"/>
                    <a:pt x="57" y="6"/>
                  </a:cubicBezTo>
                  <a:cubicBezTo>
                    <a:pt x="55" y="4"/>
                    <a:pt x="52" y="3"/>
                    <a:pt x="50" y="2"/>
                  </a:cubicBezTo>
                  <a:cubicBezTo>
                    <a:pt x="47" y="0"/>
                    <a:pt x="45" y="0"/>
                    <a:pt x="43" y="0"/>
                  </a:cubicBezTo>
                  <a:cubicBezTo>
                    <a:pt x="39" y="0"/>
                    <a:pt x="35" y="1"/>
                    <a:pt x="32" y="4"/>
                  </a:cubicBezTo>
                  <a:cubicBezTo>
                    <a:pt x="27" y="7"/>
                    <a:pt x="26" y="12"/>
                    <a:pt x="27" y="18"/>
                  </a:cubicBezTo>
                  <a:cubicBezTo>
                    <a:pt x="27" y="20"/>
                    <a:pt x="27" y="21"/>
                    <a:pt x="27" y="23"/>
                  </a:cubicBezTo>
                  <a:cubicBezTo>
                    <a:pt x="27" y="29"/>
                    <a:pt x="25" y="34"/>
                    <a:pt x="18" y="36"/>
                  </a:cubicBezTo>
                  <a:cubicBezTo>
                    <a:pt x="18" y="36"/>
                    <a:pt x="18" y="36"/>
                    <a:pt x="18" y="36"/>
                  </a:cubicBezTo>
                  <a:cubicBezTo>
                    <a:pt x="21" y="41"/>
                    <a:pt x="26" y="44"/>
                    <a:pt x="32" y="45"/>
                  </a:cubicBezTo>
                  <a:cubicBezTo>
                    <a:pt x="32" y="46"/>
                    <a:pt x="32" y="46"/>
                    <a:pt x="32" y="47"/>
                  </a:cubicBezTo>
                  <a:cubicBezTo>
                    <a:pt x="32" y="50"/>
                    <a:pt x="31" y="52"/>
                    <a:pt x="30" y="52"/>
                  </a:cubicBezTo>
                  <a:cubicBezTo>
                    <a:pt x="30" y="52"/>
                    <a:pt x="30" y="52"/>
                    <a:pt x="30" y="52"/>
                  </a:cubicBezTo>
                  <a:cubicBezTo>
                    <a:pt x="30" y="52"/>
                    <a:pt x="30" y="56"/>
                    <a:pt x="26" y="58"/>
                  </a:cubicBezTo>
                  <a:cubicBezTo>
                    <a:pt x="26" y="58"/>
                    <a:pt x="26" y="58"/>
                    <a:pt x="26" y="59"/>
                  </a:cubicBezTo>
                  <a:cubicBezTo>
                    <a:pt x="21" y="61"/>
                    <a:pt x="11" y="64"/>
                    <a:pt x="4" y="67"/>
                  </a:cubicBezTo>
                  <a:cubicBezTo>
                    <a:pt x="2" y="68"/>
                    <a:pt x="0" y="70"/>
                    <a:pt x="0" y="72"/>
                  </a:cubicBezTo>
                  <a:cubicBezTo>
                    <a:pt x="0" y="73"/>
                    <a:pt x="0" y="73"/>
                    <a:pt x="0" y="73"/>
                  </a:cubicBezTo>
                  <a:cubicBezTo>
                    <a:pt x="29" y="73"/>
                    <a:pt x="58" y="73"/>
                    <a:pt x="87" y="73"/>
                  </a:cubicBezTo>
                  <a:cubicBezTo>
                    <a:pt x="87" y="70"/>
                    <a:pt x="85" y="68"/>
                    <a:pt x="83" y="67"/>
                  </a:cubicBezTo>
                  <a:close/>
                </a:path>
              </a:pathLst>
            </a:custGeom>
            <a:solidFill>
              <a:srgbClr val="547C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sp>
        <p:nvSpPr>
          <p:cNvPr id="42" name="文本框 41"/>
          <p:cNvSpPr txBox="1"/>
          <p:nvPr/>
        </p:nvSpPr>
        <p:spPr>
          <a:xfrm>
            <a:off x="4080070" y="3331208"/>
            <a:ext cx="4031865" cy="1015659"/>
          </a:xfrm>
          <a:prstGeom prst="rect">
            <a:avLst/>
          </a:prstGeom>
          <a:noFill/>
        </p:spPr>
        <p:txBody>
          <a:bodyPr wrap="none" lIns="91436" tIns="45718" rIns="91436" bIns="45718" rtlCol="0">
            <a:spAutoFit/>
          </a:bodyPr>
          <a:lstStyle>
            <a:defPPr>
              <a:defRPr lang="zh-CN"/>
            </a:defPPr>
            <a:lvl1pPr>
              <a:defRPr sz="6000" b="1">
                <a:solidFill>
                  <a:srgbClr val="005CA7"/>
                </a:solidFill>
                <a:latin typeface="微软雅黑" panose="020B0503020204020204" pitchFamily="34" charset="-122"/>
                <a:ea typeface="微软雅黑" panose="020B0503020204020204" pitchFamily="34" charset="-122"/>
              </a:defRPr>
            </a:lvl1pPr>
          </a:lstStyle>
          <a:p>
            <a:pPr algn="ctr"/>
            <a:r>
              <a:rPr lang="zh-CN" altLang="en-US" dirty="0">
                <a:solidFill>
                  <a:srgbClr val="547C64"/>
                </a:solidFill>
              </a:rPr>
              <a:t>总结与探讨</a:t>
            </a:r>
          </a:p>
        </p:txBody>
      </p:sp>
      <p:grpSp>
        <p:nvGrpSpPr>
          <p:cNvPr id="44" name="组合 43"/>
          <p:cNvGrpSpPr/>
          <p:nvPr/>
        </p:nvGrpSpPr>
        <p:grpSpPr>
          <a:xfrm flipH="1">
            <a:off x="-419102" y="3718119"/>
            <a:ext cx="4356100" cy="393049"/>
            <a:chOff x="743958" y="3475975"/>
            <a:chExt cx="753417" cy="0"/>
          </a:xfrm>
        </p:grpSpPr>
        <p:cxnSp>
          <p:nvCxnSpPr>
            <p:cNvPr id="48" name="直接连接符 47"/>
            <p:cNvCxnSpPr/>
            <p:nvPr/>
          </p:nvCxnSpPr>
          <p:spPr>
            <a:xfrm flipH="1" flipV="1">
              <a:off x="951148" y="3475975"/>
              <a:ext cx="546227" cy="0"/>
            </a:xfrm>
            <a:prstGeom prst="line">
              <a:avLst/>
            </a:prstGeom>
            <a:ln w="7620">
              <a:solidFill>
                <a:schemeClr val="tx1">
                  <a:lumMod val="50000"/>
                  <a:lumOff val="50000"/>
                </a:schemeClr>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743958" y="3475975"/>
              <a:ext cx="207190" cy="0"/>
            </a:xfrm>
            <a:prstGeom prst="line">
              <a:avLst/>
            </a:prstGeom>
            <a:ln w="762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rot="10800000" flipH="1">
            <a:off x="8254999" y="3331208"/>
            <a:ext cx="4356100" cy="393049"/>
            <a:chOff x="743958" y="3475975"/>
            <a:chExt cx="753417" cy="0"/>
          </a:xfrm>
        </p:grpSpPr>
        <p:cxnSp>
          <p:nvCxnSpPr>
            <p:cNvPr id="46" name="直接连接符 45"/>
            <p:cNvCxnSpPr/>
            <p:nvPr/>
          </p:nvCxnSpPr>
          <p:spPr>
            <a:xfrm flipH="1" flipV="1">
              <a:off x="951148" y="3475975"/>
              <a:ext cx="546227" cy="0"/>
            </a:xfrm>
            <a:prstGeom prst="line">
              <a:avLst/>
            </a:prstGeom>
            <a:ln w="7620">
              <a:solidFill>
                <a:schemeClr val="tx1">
                  <a:lumMod val="50000"/>
                  <a:lumOff val="50000"/>
                </a:schemeClr>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743958" y="3475975"/>
              <a:ext cx="207190" cy="0"/>
            </a:xfrm>
            <a:prstGeom prst="line">
              <a:avLst/>
            </a:prstGeom>
            <a:ln w="762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 name="灯片编号占位符 1">
            <a:extLst>
              <a:ext uri="{FF2B5EF4-FFF2-40B4-BE49-F238E27FC236}">
                <a16:creationId xmlns:a16="http://schemas.microsoft.com/office/drawing/2014/main" id="{58E60006-D119-7A0F-6A6A-84D63C6EF728}"/>
              </a:ext>
            </a:extLst>
          </p:cNvPr>
          <p:cNvSpPr>
            <a:spLocks noGrp="1"/>
          </p:cNvSpPr>
          <p:nvPr>
            <p:ph type="sldNum" sz="quarter" idx="12"/>
          </p:nvPr>
        </p:nvSpPr>
        <p:spPr/>
        <p:txBody>
          <a:bodyPr/>
          <a:lstStyle/>
          <a:p>
            <a:fld id="{D0F8369B-F710-4CE9-A0B8-9F511945CEE2}" type="slidenum">
              <a:rPr lang="zh-CN" altLang="en-US" smtClean="0"/>
              <a:pPr/>
              <a:t>29</a:t>
            </a:fld>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6*min(max(#ppt_w*#ppt_h,.3),1)-7.4)/-.7*#ppt_w"/>
                                          </p:val>
                                        </p:tav>
                                        <p:tav tm="100000">
                                          <p:val>
                                            <p:strVal val="#ppt_w"/>
                                          </p:val>
                                        </p:tav>
                                      </p:tavLst>
                                    </p:anim>
                                    <p:anim calcmode="lin" valueType="num">
                                      <p:cBhvr>
                                        <p:cTn id="8" dur="500" fill="hold"/>
                                        <p:tgtEl>
                                          <p:spTgt spid="36"/>
                                        </p:tgtEl>
                                        <p:attrNameLst>
                                          <p:attrName>ppt_h</p:attrName>
                                        </p:attrNameLst>
                                      </p:cBhvr>
                                      <p:tavLst>
                                        <p:tav tm="0">
                                          <p:val>
                                            <p:strVal val="(6*min(max(#ppt_w*#ppt_h,.3),1)-7.4)/-.7*#ppt_h"/>
                                          </p:val>
                                        </p:tav>
                                        <p:tav tm="100000">
                                          <p:val>
                                            <p:strVal val="#ppt_h"/>
                                          </p:val>
                                        </p:tav>
                                      </p:tavLst>
                                    </p:anim>
                                    <p:anim calcmode="lin" valueType="num">
                                      <p:cBhvr>
                                        <p:cTn id="9" dur="500" fill="hold"/>
                                        <p:tgtEl>
                                          <p:spTgt spid="36"/>
                                        </p:tgtEl>
                                        <p:attrNameLst>
                                          <p:attrName>ppt_x</p:attrName>
                                        </p:attrNameLst>
                                      </p:cBhvr>
                                      <p:tavLst>
                                        <p:tav tm="0">
                                          <p:val>
                                            <p:fltVal val="0.5"/>
                                          </p:val>
                                        </p:tav>
                                        <p:tav tm="100000">
                                          <p:val>
                                            <p:strVal val="#ppt_x"/>
                                          </p:val>
                                        </p:tav>
                                      </p:tavLst>
                                    </p:anim>
                                    <p:anim calcmode="lin" valueType="num">
                                      <p:cBhvr>
                                        <p:cTn id="10" dur="500" fill="hold"/>
                                        <p:tgtEl>
                                          <p:spTgt spid="36"/>
                                        </p:tgtEl>
                                        <p:attrNameLst>
                                          <p:attrName>ppt_y</p:attrName>
                                        </p:attrNameLst>
                                      </p:cBhvr>
                                      <p:tavLst>
                                        <p:tav tm="0">
                                          <p:val>
                                            <p:strVal val="1+(6*min(max(#ppt_w*#ppt_h,.3),1)-7.4)/-.7*#ppt_h/2"/>
                                          </p:val>
                                        </p:tav>
                                        <p:tav tm="100000">
                                          <p:val>
                                            <p:strVal val="#ppt_y"/>
                                          </p:val>
                                        </p:tav>
                                      </p:tavLst>
                                    </p:anim>
                                  </p:childTnLst>
                                </p:cTn>
                              </p:par>
                              <p:par>
                                <p:cTn id="11" presetID="12" presetClass="entr" presetSubtype="4" fill="hold" grpId="0" nodeType="withEffect">
                                  <p:stCondLst>
                                    <p:cond delay="30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p:tgtEl>
                                          <p:spTgt spid="42"/>
                                        </p:tgtEl>
                                        <p:attrNameLst>
                                          <p:attrName>ppt_y</p:attrName>
                                        </p:attrNameLst>
                                      </p:cBhvr>
                                      <p:tavLst>
                                        <p:tav tm="0">
                                          <p:val>
                                            <p:strVal val="#ppt_y+#ppt_h*1.125000"/>
                                          </p:val>
                                        </p:tav>
                                        <p:tav tm="100000">
                                          <p:val>
                                            <p:strVal val="#ppt_y"/>
                                          </p:val>
                                        </p:tav>
                                      </p:tavLst>
                                    </p:anim>
                                    <p:animEffect transition="in" filter="wipe(up)">
                                      <p:cBhvr>
                                        <p:cTn id="14" dur="500"/>
                                        <p:tgtEl>
                                          <p:spTgt spid="42"/>
                                        </p:tgtEl>
                                      </p:cBhvr>
                                    </p:animEffect>
                                  </p:childTnLst>
                                </p:cTn>
                              </p:par>
                              <p:par>
                                <p:cTn id="15" presetID="22" presetClass="entr" presetSubtype="8" fill="hold" nodeType="withEffect">
                                  <p:stCondLst>
                                    <p:cond delay="60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par>
                                <p:cTn id="18" presetID="22" presetClass="entr" presetSubtype="2" fill="hold" nodeType="withEffect">
                                  <p:stCondLst>
                                    <p:cond delay="600"/>
                                  </p:stCondLst>
                                  <p:childTnLst>
                                    <p:set>
                                      <p:cBhvr>
                                        <p:cTn id="19" dur="1" fill="hold">
                                          <p:stCondLst>
                                            <p:cond delay="0"/>
                                          </p:stCondLst>
                                        </p:cTn>
                                        <p:tgtEl>
                                          <p:spTgt spid="45"/>
                                        </p:tgtEl>
                                        <p:attrNameLst>
                                          <p:attrName>style.visibility</p:attrName>
                                        </p:attrNameLst>
                                      </p:cBhvr>
                                      <p:to>
                                        <p:strVal val="visible"/>
                                      </p:to>
                                    </p:set>
                                    <p:animEffect transition="in" filter="wipe(righ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4464790" y="3335463"/>
            <a:ext cx="3262423" cy="1015659"/>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6000" b="1" dirty="0">
                <a:solidFill>
                  <a:srgbClr val="547C64"/>
                </a:solidFill>
              </a:rPr>
              <a:t>赛题分析</a:t>
            </a:r>
          </a:p>
        </p:txBody>
      </p:sp>
      <p:grpSp>
        <p:nvGrpSpPr>
          <p:cNvPr id="23" name="组合 22"/>
          <p:cNvGrpSpPr/>
          <p:nvPr/>
        </p:nvGrpSpPr>
        <p:grpSpPr>
          <a:xfrm>
            <a:off x="7924800" y="3727786"/>
            <a:ext cx="4356099" cy="348914"/>
            <a:chOff x="743958" y="3475975"/>
            <a:chExt cx="753417" cy="0"/>
          </a:xfrm>
        </p:grpSpPr>
        <p:cxnSp>
          <p:nvCxnSpPr>
            <p:cNvPr id="21" name="直接连接符 20"/>
            <p:cNvCxnSpPr/>
            <p:nvPr/>
          </p:nvCxnSpPr>
          <p:spPr>
            <a:xfrm flipH="1" flipV="1">
              <a:off x="951148" y="3475975"/>
              <a:ext cx="546227" cy="0"/>
            </a:xfrm>
            <a:prstGeom prst="line">
              <a:avLst/>
            </a:prstGeom>
            <a:ln w="7620">
              <a:solidFill>
                <a:schemeClr val="tx1">
                  <a:lumMod val="50000"/>
                  <a:lumOff val="50000"/>
                </a:schemeClr>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43958" y="3475975"/>
              <a:ext cx="207190" cy="0"/>
            </a:xfrm>
            <a:prstGeom prst="line">
              <a:avLst/>
            </a:prstGeom>
            <a:ln w="762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flipH="1">
            <a:off x="-114300" y="3721751"/>
            <a:ext cx="4381500" cy="329549"/>
            <a:chOff x="743958" y="3475975"/>
            <a:chExt cx="753417" cy="0"/>
          </a:xfrm>
        </p:grpSpPr>
        <p:cxnSp>
          <p:nvCxnSpPr>
            <p:cNvPr id="13" name="直接连接符 12"/>
            <p:cNvCxnSpPr/>
            <p:nvPr/>
          </p:nvCxnSpPr>
          <p:spPr>
            <a:xfrm flipH="1" flipV="1">
              <a:off x="951148" y="3475975"/>
              <a:ext cx="546227" cy="0"/>
            </a:xfrm>
            <a:prstGeom prst="line">
              <a:avLst/>
            </a:prstGeom>
            <a:ln w="7620">
              <a:solidFill>
                <a:schemeClr val="tx1">
                  <a:lumMod val="50000"/>
                  <a:lumOff val="50000"/>
                </a:schemeClr>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743958" y="3475975"/>
              <a:ext cx="207190" cy="0"/>
            </a:xfrm>
            <a:prstGeom prst="line">
              <a:avLst/>
            </a:prstGeom>
            <a:ln w="762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5409724" y="1691483"/>
            <a:ext cx="1372552" cy="1243875"/>
            <a:chOff x="5500688" y="1608138"/>
            <a:chExt cx="508000" cy="460375"/>
          </a:xfrm>
          <a:solidFill>
            <a:srgbClr val="547C64"/>
          </a:solidFill>
        </p:grpSpPr>
        <p:sp>
          <p:nvSpPr>
            <p:cNvPr id="6" name="Freeform 5"/>
            <p:cNvSpPr>
              <a:spLocks noEditPoints="1"/>
            </p:cNvSpPr>
            <p:nvPr/>
          </p:nvSpPr>
          <p:spPr bwMode="auto">
            <a:xfrm>
              <a:off x="5500688" y="1608138"/>
              <a:ext cx="508000" cy="460375"/>
            </a:xfrm>
            <a:custGeom>
              <a:avLst/>
              <a:gdLst>
                <a:gd name="T0" fmla="*/ 115 w 133"/>
                <a:gd name="T1" fmla="*/ 36 h 120"/>
                <a:gd name="T2" fmla="*/ 67 w 133"/>
                <a:gd name="T3" fmla="*/ 1 h 120"/>
                <a:gd name="T4" fmla="*/ 47 w 133"/>
                <a:gd name="T5" fmla="*/ 2 h 120"/>
                <a:gd name="T6" fmla="*/ 4 w 133"/>
                <a:gd name="T7" fmla="*/ 39 h 120"/>
                <a:gd name="T8" fmla="*/ 24 w 133"/>
                <a:gd name="T9" fmla="*/ 108 h 120"/>
                <a:gd name="T10" fmla="*/ 60 w 133"/>
                <a:gd name="T11" fmla="*/ 120 h 120"/>
                <a:gd name="T12" fmla="*/ 93 w 133"/>
                <a:gd name="T13" fmla="*/ 110 h 120"/>
                <a:gd name="T14" fmla="*/ 42 w 133"/>
                <a:gd name="T15" fmla="*/ 9 h 120"/>
                <a:gd name="T16" fmla="*/ 38 w 133"/>
                <a:gd name="T17" fmla="*/ 14 h 120"/>
                <a:gd name="T18" fmla="*/ 33 w 133"/>
                <a:gd name="T19" fmla="*/ 16 h 120"/>
                <a:gd name="T20" fmla="*/ 33 w 133"/>
                <a:gd name="T21" fmla="*/ 24 h 120"/>
                <a:gd name="T22" fmla="*/ 9 w 133"/>
                <a:gd name="T23" fmla="*/ 36 h 120"/>
                <a:gd name="T24" fmla="*/ 25 w 133"/>
                <a:gd name="T25" fmla="*/ 48 h 120"/>
                <a:gd name="T26" fmla="*/ 4 w 133"/>
                <a:gd name="T27" fmla="*/ 63 h 120"/>
                <a:gd name="T28" fmla="*/ 25 w 133"/>
                <a:gd name="T29" fmla="*/ 76 h 120"/>
                <a:gd name="T30" fmla="*/ 28 w 133"/>
                <a:gd name="T31" fmla="*/ 106 h 120"/>
                <a:gd name="T32" fmla="*/ 32 w 133"/>
                <a:gd name="T33" fmla="*/ 96 h 120"/>
                <a:gd name="T34" fmla="*/ 35 w 133"/>
                <a:gd name="T35" fmla="*/ 104 h 120"/>
                <a:gd name="T36" fmla="*/ 38 w 133"/>
                <a:gd name="T37" fmla="*/ 107 h 120"/>
                <a:gd name="T38" fmla="*/ 42 w 133"/>
                <a:gd name="T39" fmla="*/ 112 h 120"/>
                <a:gd name="T40" fmla="*/ 48 w 133"/>
                <a:gd name="T41" fmla="*/ 114 h 120"/>
                <a:gd name="T42" fmla="*/ 42 w 133"/>
                <a:gd name="T43" fmla="*/ 107 h 120"/>
                <a:gd name="T44" fmla="*/ 51 w 133"/>
                <a:gd name="T45" fmla="*/ 100 h 120"/>
                <a:gd name="T46" fmla="*/ 38 w 133"/>
                <a:gd name="T47" fmla="*/ 101 h 120"/>
                <a:gd name="T48" fmla="*/ 32 w 133"/>
                <a:gd name="T49" fmla="*/ 87 h 120"/>
                <a:gd name="T50" fmla="*/ 29 w 133"/>
                <a:gd name="T51" fmla="*/ 76 h 120"/>
                <a:gd name="T52" fmla="*/ 58 w 133"/>
                <a:gd name="T53" fmla="*/ 63 h 120"/>
                <a:gd name="T54" fmla="*/ 28 w 133"/>
                <a:gd name="T55" fmla="*/ 49 h 120"/>
                <a:gd name="T56" fmla="*/ 58 w 133"/>
                <a:gd name="T57" fmla="*/ 36 h 120"/>
                <a:gd name="T58" fmla="*/ 36 w 133"/>
                <a:gd name="T59" fmla="*/ 25 h 120"/>
                <a:gd name="T60" fmla="*/ 47 w 133"/>
                <a:gd name="T61" fmla="*/ 21 h 120"/>
                <a:gd name="T62" fmla="*/ 58 w 133"/>
                <a:gd name="T63" fmla="*/ 19 h 120"/>
                <a:gd name="T64" fmla="*/ 44 w 133"/>
                <a:gd name="T65" fmla="*/ 17 h 120"/>
                <a:gd name="T66" fmla="*/ 44 w 133"/>
                <a:gd name="T67" fmla="*/ 11 h 120"/>
                <a:gd name="T68" fmla="*/ 48 w 133"/>
                <a:gd name="T69" fmla="*/ 7 h 120"/>
                <a:gd name="T70" fmla="*/ 92 w 133"/>
                <a:gd name="T71" fmla="*/ 36 h 120"/>
                <a:gd name="T72" fmla="*/ 86 w 133"/>
                <a:gd name="T73" fmla="*/ 23 h 120"/>
                <a:gd name="T74" fmla="*/ 87 w 133"/>
                <a:gd name="T75" fmla="*/ 16 h 120"/>
                <a:gd name="T76" fmla="*/ 80 w 133"/>
                <a:gd name="T77" fmla="*/ 12 h 120"/>
                <a:gd name="T78" fmla="*/ 76 w 133"/>
                <a:gd name="T79" fmla="*/ 6 h 120"/>
                <a:gd name="T80" fmla="*/ 75 w 133"/>
                <a:gd name="T81" fmla="*/ 12 h 120"/>
                <a:gd name="T82" fmla="*/ 74 w 133"/>
                <a:gd name="T83" fmla="*/ 17 h 120"/>
                <a:gd name="T84" fmla="*/ 62 w 133"/>
                <a:gd name="T85" fmla="*/ 19 h 120"/>
                <a:gd name="T86" fmla="*/ 71 w 133"/>
                <a:gd name="T87" fmla="*/ 21 h 120"/>
                <a:gd name="T88" fmla="*/ 82 w 133"/>
                <a:gd name="T89" fmla="*/ 23 h 120"/>
                <a:gd name="T90" fmla="*/ 88 w 133"/>
                <a:gd name="T91" fmla="*/ 36 h 120"/>
                <a:gd name="T92" fmla="*/ 62 w 133"/>
                <a:gd name="T93" fmla="*/ 60 h 120"/>
                <a:gd name="T94" fmla="*/ 84 w 133"/>
                <a:gd name="T95" fmla="*/ 93 h 120"/>
                <a:gd name="T96" fmla="*/ 76 w 133"/>
                <a:gd name="T97" fmla="*/ 101 h 120"/>
                <a:gd name="T98" fmla="*/ 62 w 133"/>
                <a:gd name="T99" fmla="*/ 100 h 120"/>
                <a:gd name="T100" fmla="*/ 72 w 133"/>
                <a:gd name="T101" fmla="*/ 113 h 120"/>
                <a:gd name="T102" fmla="*/ 70 w 133"/>
                <a:gd name="T103" fmla="*/ 104 h 120"/>
                <a:gd name="T104" fmla="*/ 76 w 133"/>
                <a:gd name="T105" fmla="*/ 107 h 120"/>
                <a:gd name="T106" fmla="*/ 79 w 133"/>
                <a:gd name="T107" fmla="*/ 109 h 120"/>
                <a:gd name="T108" fmla="*/ 90 w 133"/>
                <a:gd name="T109" fmla="*/ 106 h 120"/>
                <a:gd name="T110" fmla="*/ 84 w 133"/>
                <a:gd name="T111" fmla="*/ 100 h 120"/>
                <a:gd name="T112" fmla="*/ 110 w 133"/>
                <a:gd name="T113" fmla="*/ 82 h 120"/>
                <a:gd name="T114" fmla="*/ 79 w 133"/>
                <a:gd name="T115" fmla="*/ 85 h 120"/>
                <a:gd name="T116" fmla="*/ 112 w 133"/>
                <a:gd name="T117" fmla="*/ 60 h 120"/>
                <a:gd name="T118" fmla="*/ 93 w 133"/>
                <a:gd name="T119" fmla="*/ 3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3" h="120">
                  <a:moveTo>
                    <a:pt x="117" y="83"/>
                  </a:moveTo>
                  <a:cubicBezTo>
                    <a:pt x="116" y="83"/>
                    <a:pt x="116" y="82"/>
                    <a:pt x="116" y="82"/>
                  </a:cubicBezTo>
                  <a:cubicBezTo>
                    <a:pt x="118" y="76"/>
                    <a:pt x="120" y="70"/>
                    <a:pt x="120" y="63"/>
                  </a:cubicBezTo>
                  <a:cubicBezTo>
                    <a:pt x="120" y="63"/>
                    <a:pt x="120" y="63"/>
                    <a:pt x="120" y="63"/>
                  </a:cubicBezTo>
                  <a:cubicBezTo>
                    <a:pt x="120" y="61"/>
                    <a:pt x="120" y="61"/>
                    <a:pt x="120" y="61"/>
                  </a:cubicBezTo>
                  <a:cubicBezTo>
                    <a:pt x="120" y="61"/>
                    <a:pt x="120" y="60"/>
                    <a:pt x="120" y="60"/>
                  </a:cubicBezTo>
                  <a:cubicBezTo>
                    <a:pt x="120" y="53"/>
                    <a:pt x="119" y="46"/>
                    <a:pt x="116" y="39"/>
                  </a:cubicBezTo>
                  <a:cubicBezTo>
                    <a:pt x="116" y="39"/>
                    <a:pt x="116" y="39"/>
                    <a:pt x="116" y="39"/>
                  </a:cubicBezTo>
                  <a:cubicBezTo>
                    <a:pt x="115" y="37"/>
                    <a:pt x="115" y="37"/>
                    <a:pt x="115" y="37"/>
                  </a:cubicBezTo>
                  <a:cubicBezTo>
                    <a:pt x="115" y="36"/>
                    <a:pt x="115" y="36"/>
                    <a:pt x="115" y="36"/>
                  </a:cubicBezTo>
                  <a:cubicBezTo>
                    <a:pt x="115" y="36"/>
                    <a:pt x="115" y="36"/>
                    <a:pt x="115" y="36"/>
                  </a:cubicBezTo>
                  <a:cubicBezTo>
                    <a:pt x="111" y="26"/>
                    <a:pt x="104" y="18"/>
                    <a:pt x="96" y="12"/>
                  </a:cubicBezTo>
                  <a:cubicBezTo>
                    <a:pt x="96" y="12"/>
                    <a:pt x="96" y="12"/>
                    <a:pt x="96" y="12"/>
                  </a:cubicBezTo>
                  <a:cubicBezTo>
                    <a:pt x="93" y="10"/>
                    <a:pt x="93" y="10"/>
                    <a:pt x="93" y="10"/>
                  </a:cubicBezTo>
                  <a:cubicBezTo>
                    <a:pt x="93" y="10"/>
                    <a:pt x="93" y="10"/>
                    <a:pt x="93" y="10"/>
                  </a:cubicBezTo>
                  <a:cubicBezTo>
                    <a:pt x="92" y="10"/>
                    <a:pt x="92" y="10"/>
                    <a:pt x="92" y="10"/>
                  </a:cubicBezTo>
                  <a:cubicBezTo>
                    <a:pt x="86" y="6"/>
                    <a:pt x="79" y="3"/>
                    <a:pt x="72" y="1"/>
                  </a:cubicBezTo>
                  <a:cubicBezTo>
                    <a:pt x="72" y="1"/>
                    <a:pt x="72" y="1"/>
                    <a:pt x="72" y="1"/>
                  </a:cubicBezTo>
                  <a:cubicBezTo>
                    <a:pt x="71" y="1"/>
                    <a:pt x="71" y="1"/>
                    <a:pt x="71" y="1"/>
                  </a:cubicBezTo>
                  <a:cubicBezTo>
                    <a:pt x="71" y="1"/>
                    <a:pt x="71" y="1"/>
                    <a:pt x="71" y="1"/>
                  </a:cubicBezTo>
                  <a:cubicBezTo>
                    <a:pt x="67" y="0"/>
                    <a:pt x="67" y="0"/>
                    <a:pt x="67" y="0"/>
                  </a:cubicBezTo>
                  <a:cubicBezTo>
                    <a:pt x="67" y="1"/>
                    <a:pt x="67" y="1"/>
                    <a:pt x="67" y="1"/>
                  </a:cubicBezTo>
                  <a:cubicBezTo>
                    <a:pt x="65" y="0"/>
                    <a:pt x="64" y="0"/>
                    <a:pt x="62" y="0"/>
                  </a:cubicBezTo>
                  <a:cubicBezTo>
                    <a:pt x="62" y="0"/>
                    <a:pt x="62" y="0"/>
                    <a:pt x="62" y="0"/>
                  </a:cubicBezTo>
                  <a:cubicBezTo>
                    <a:pt x="60" y="0"/>
                    <a:pt x="60" y="0"/>
                    <a:pt x="60" y="0"/>
                  </a:cubicBezTo>
                  <a:cubicBezTo>
                    <a:pt x="58" y="0"/>
                    <a:pt x="58" y="0"/>
                    <a:pt x="58" y="0"/>
                  </a:cubicBezTo>
                  <a:cubicBezTo>
                    <a:pt x="58" y="0"/>
                    <a:pt x="58" y="0"/>
                    <a:pt x="58" y="0"/>
                  </a:cubicBezTo>
                  <a:cubicBezTo>
                    <a:pt x="57" y="0"/>
                    <a:pt x="55" y="0"/>
                    <a:pt x="53" y="1"/>
                  </a:cubicBezTo>
                  <a:cubicBezTo>
                    <a:pt x="53" y="0"/>
                    <a:pt x="53" y="0"/>
                    <a:pt x="53" y="0"/>
                  </a:cubicBezTo>
                  <a:cubicBezTo>
                    <a:pt x="48" y="1"/>
                    <a:pt x="48" y="1"/>
                    <a:pt x="48" y="1"/>
                  </a:cubicBezTo>
                  <a:cubicBezTo>
                    <a:pt x="48" y="1"/>
                    <a:pt x="48" y="1"/>
                    <a:pt x="48" y="1"/>
                  </a:cubicBezTo>
                  <a:cubicBezTo>
                    <a:pt x="47" y="2"/>
                    <a:pt x="47" y="2"/>
                    <a:pt x="47" y="2"/>
                  </a:cubicBezTo>
                  <a:cubicBezTo>
                    <a:pt x="47" y="2"/>
                    <a:pt x="47" y="2"/>
                    <a:pt x="47" y="2"/>
                  </a:cubicBezTo>
                  <a:cubicBezTo>
                    <a:pt x="40" y="3"/>
                    <a:pt x="34" y="6"/>
                    <a:pt x="28" y="10"/>
                  </a:cubicBezTo>
                  <a:cubicBezTo>
                    <a:pt x="28" y="10"/>
                    <a:pt x="28" y="10"/>
                    <a:pt x="28" y="10"/>
                  </a:cubicBezTo>
                  <a:cubicBezTo>
                    <a:pt x="27" y="10"/>
                    <a:pt x="27" y="10"/>
                    <a:pt x="27" y="10"/>
                  </a:cubicBezTo>
                  <a:cubicBezTo>
                    <a:pt x="27" y="10"/>
                    <a:pt x="27" y="10"/>
                    <a:pt x="27" y="10"/>
                  </a:cubicBezTo>
                  <a:cubicBezTo>
                    <a:pt x="24" y="12"/>
                    <a:pt x="24" y="12"/>
                    <a:pt x="24" y="12"/>
                  </a:cubicBezTo>
                  <a:cubicBezTo>
                    <a:pt x="24" y="12"/>
                    <a:pt x="24" y="12"/>
                    <a:pt x="24" y="12"/>
                  </a:cubicBezTo>
                  <a:cubicBezTo>
                    <a:pt x="16" y="18"/>
                    <a:pt x="10" y="26"/>
                    <a:pt x="5" y="36"/>
                  </a:cubicBezTo>
                  <a:cubicBezTo>
                    <a:pt x="5" y="36"/>
                    <a:pt x="5" y="36"/>
                    <a:pt x="5" y="36"/>
                  </a:cubicBezTo>
                  <a:cubicBezTo>
                    <a:pt x="5" y="37"/>
                    <a:pt x="5" y="37"/>
                    <a:pt x="5" y="37"/>
                  </a:cubicBezTo>
                  <a:cubicBezTo>
                    <a:pt x="4" y="39"/>
                    <a:pt x="4" y="39"/>
                    <a:pt x="4" y="39"/>
                  </a:cubicBezTo>
                  <a:cubicBezTo>
                    <a:pt x="4" y="39"/>
                    <a:pt x="4" y="39"/>
                    <a:pt x="4" y="39"/>
                  </a:cubicBezTo>
                  <a:cubicBezTo>
                    <a:pt x="2" y="46"/>
                    <a:pt x="0" y="53"/>
                    <a:pt x="0" y="60"/>
                  </a:cubicBezTo>
                  <a:cubicBezTo>
                    <a:pt x="0" y="60"/>
                    <a:pt x="0" y="61"/>
                    <a:pt x="0" y="61"/>
                  </a:cubicBezTo>
                  <a:cubicBezTo>
                    <a:pt x="0" y="63"/>
                    <a:pt x="0" y="63"/>
                    <a:pt x="0" y="63"/>
                  </a:cubicBezTo>
                  <a:cubicBezTo>
                    <a:pt x="0" y="63"/>
                    <a:pt x="0" y="63"/>
                    <a:pt x="0" y="63"/>
                  </a:cubicBezTo>
                  <a:cubicBezTo>
                    <a:pt x="1" y="70"/>
                    <a:pt x="2" y="77"/>
                    <a:pt x="5" y="83"/>
                  </a:cubicBezTo>
                  <a:cubicBezTo>
                    <a:pt x="5" y="83"/>
                    <a:pt x="5" y="83"/>
                    <a:pt x="5" y="83"/>
                  </a:cubicBezTo>
                  <a:cubicBezTo>
                    <a:pt x="6" y="85"/>
                    <a:pt x="6" y="85"/>
                    <a:pt x="6" y="85"/>
                  </a:cubicBezTo>
                  <a:cubicBezTo>
                    <a:pt x="6" y="86"/>
                    <a:pt x="6" y="86"/>
                    <a:pt x="6" y="86"/>
                  </a:cubicBezTo>
                  <a:cubicBezTo>
                    <a:pt x="6" y="86"/>
                    <a:pt x="6" y="86"/>
                    <a:pt x="6" y="86"/>
                  </a:cubicBezTo>
                  <a:cubicBezTo>
                    <a:pt x="11" y="95"/>
                    <a:pt x="17" y="102"/>
                    <a:pt x="24" y="108"/>
                  </a:cubicBezTo>
                  <a:cubicBezTo>
                    <a:pt x="24" y="108"/>
                    <a:pt x="24" y="108"/>
                    <a:pt x="24" y="108"/>
                  </a:cubicBezTo>
                  <a:cubicBezTo>
                    <a:pt x="27" y="110"/>
                    <a:pt x="27" y="110"/>
                    <a:pt x="27" y="110"/>
                  </a:cubicBezTo>
                  <a:cubicBezTo>
                    <a:pt x="27" y="110"/>
                    <a:pt x="27" y="110"/>
                    <a:pt x="27" y="110"/>
                  </a:cubicBezTo>
                  <a:cubicBezTo>
                    <a:pt x="27" y="110"/>
                    <a:pt x="27" y="110"/>
                    <a:pt x="27" y="110"/>
                  </a:cubicBezTo>
                  <a:cubicBezTo>
                    <a:pt x="33" y="114"/>
                    <a:pt x="40" y="117"/>
                    <a:pt x="47" y="119"/>
                  </a:cubicBezTo>
                  <a:cubicBezTo>
                    <a:pt x="47" y="119"/>
                    <a:pt x="47" y="119"/>
                    <a:pt x="47" y="119"/>
                  </a:cubicBezTo>
                  <a:cubicBezTo>
                    <a:pt x="48" y="119"/>
                    <a:pt x="48" y="119"/>
                    <a:pt x="48" y="119"/>
                  </a:cubicBezTo>
                  <a:cubicBezTo>
                    <a:pt x="53" y="120"/>
                    <a:pt x="53" y="120"/>
                    <a:pt x="53" y="120"/>
                  </a:cubicBezTo>
                  <a:cubicBezTo>
                    <a:pt x="53" y="120"/>
                    <a:pt x="53" y="120"/>
                    <a:pt x="53" y="120"/>
                  </a:cubicBezTo>
                  <a:cubicBezTo>
                    <a:pt x="55" y="120"/>
                    <a:pt x="57" y="120"/>
                    <a:pt x="58" y="120"/>
                  </a:cubicBezTo>
                  <a:cubicBezTo>
                    <a:pt x="58" y="120"/>
                    <a:pt x="58" y="120"/>
                    <a:pt x="58" y="120"/>
                  </a:cubicBezTo>
                  <a:cubicBezTo>
                    <a:pt x="60" y="120"/>
                    <a:pt x="60" y="120"/>
                    <a:pt x="60" y="120"/>
                  </a:cubicBezTo>
                  <a:cubicBezTo>
                    <a:pt x="62" y="120"/>
                    <a:pt x="62" y="120"/>
                    <a:pt x="62" y="120"/>
                  </a:cubicBezTo>
                  <a:cubicBezTo>
                    <a:pt x="62" y="120"/>
                    <a:pt x="62" y="120"/>
                    <a:pt x="62" y="120"/>
                  </a:cubicBezTo>
                  <a:cubicBezTo>
                    <a:pt x="63" y="120"/>
                    <a:pt x="65" y="120"/>
                    <a:pt x="66" y="120"/>
                  </a:cubicBezTo>
                  <a:cubicBezTo>
                    <a:pt x="66" y="120"/>
                    <a:pt x="66" y="120"/>
                    <a:pt x="66" y="120"/>
                  </a:cubicBezTo>
                  <a:cubicBezTo>
                    <a:pt x="71" y="119"/>
                    <a:pt x="71" y="119"/>
                    <a:pt x="71" y="119"/>
                  </a:cubicBezTo>
                  <a:cubicBezTo>
                    <a:pt x="71" y="119"/>
                    <a:pt x="71" y="119"/>
                    <a:pt x="71" y="119"/>
                  </a:cubicBezTo>
                  <a:cubicBezTo>
                    <a:pt x="71" y="119"/>
                    <a:pt x="71" y="119"/>
                    <a:pt x="71" y="119"/>
                  </a:cubicBezTo>
                  <a:cubicBezTo>
                    <a:pt x="79" y="117"/>
                    <a:pt x="86" y="115"/>
                    <a:pt x="92" y="110"/>
                  </a:cubicBezTo>
                  <a:cubicBezTo>
                    <a:pt x="92" y="111"/>
                    <a:pt x="92" y="111"/>
                    <a:pt x="92" y="111"/>
                  </a:cubicBezTo>
                  <a:cubicBezTo>
                    <a:pt x="93" y="110"/>
                    <a:pt x="93" y="110"/>
                    <a:pt x="93" y="110"/>
                  </a:cubicBezTo>
                  <a:cubicBezTo>
                    <a:pt x="93" y="110"/>
                    <a:pt x="93" y="110"/>
                    <a:pt x="93" y="110"/>
                  </a:cubicBezTo>
                  <a:cubicBezTo>
                    <a:pt x="96" y="108"/>
                    <a:pt x="96" y="108"/>
                    <a:pt x="96" y="108"/>
                  </a:cubicBezTo>
                  <a:cubicBezTo>
                    <a:pt x="96" y="108"/>
                    <a:pt x="96" y="108"/>
                    <a:pt x="96" y="108"/>
                  </a:cubicBezTo>
                  <a:cubicBezTo>
                    <a:pt x="101" y="104"/>
                    <a:pt x="106" y="99"/>
                    <a:pt x="110" y="94"/>
                  </a:cubicBezTo>
                  <a:cubicBezTo>
                    <a:pt x="122" y="107"/>
                    <a:pt x="122" y="107"/>
                    <a:pt x="122" y="107"/>
                  </a:cubicBezTo>
                  <a:cubicBezTo>
                    <a:pt x="124" y="109"/>
                    <a:pt x="128" y="109"/>
                    <a:pt x="131" y="106"/>
                  </a:cubicBezTo>
                  <a:cubicBezTo>
                    <a:pt x="133" y="104"/>
                    <a:pt x="133" y="100"/>
                    <a:pt x="131" y="98"/>
                  </a:cubicBezTo>
                  <a:lnTo>
                    <a:pt x="117" y="83"/>
                  </a:lnTo>
                  <a:close/>
                  <a:moveTo>
                    <a:pt x="44" y="6"/>
                  </a:moveTo>
                  <a:cubicBezTo>
                    <a:pt x="43" y="7"/>
                    <a:pt x="43" y="7"/>
                    <a:pt x="42" y="8"/>
                  </a:cubicBezTo>
                  <a:cubicBezTo>
                    <a:pt x="42" y="8"/>
                    <a:pt x="42" y="8"/>
                    <a:pt x="42" y="8"/>
                  </a:cubicBezTo>
                  <a:cubicBezTo>
                    <a:pt x="42" y="8"/>
                    <a:pt x="42" y="8"/>
                    <a:pt x="42" y="9"/>
                  </a:cubicBezTo>
                  <a:cubicBezTo>
                    <a:pt x="42" y="9"/>
                    <a:pt x="42" y="9"/>
                    <a:pt x="41" y="9"/>
                  </a:cubicBezTo>
                  <a:cubicBezTo>
                    <a:pt x="41" y="9"/>
                    <a:pt x="41" y="9"/>
                    <a:pt x="41" y="10"/>
                  </a:cubicBezTo>
                  <a:cubicBezTo>
                    <a:pt x="41" y="10"/>
                    <a:pt x="41" y="10"/>
                    <a:pt x="41" y="10"/>
                  </a:cubicBezTo>
                  <a:cubicBezTo>
                    <a:pt x="40" y="10"/>
                    <a:pt x="40" y="11"/>
                    <a:pt x="40" y="11"/>
                  </a:cubicBezTo>
                  <a:cubicBezTo>
                    <a:pt x="40" y="11"/>
                    <a:pt x="40" y="11"/>
                    <a:pt x="40" y="11"/>
                  </a:cubicBezTo>
                  <a:cubicBezTo>
                    <a:pt x="40" y="12"/>
                    <a:pt x="40" y="12"/>
                    <a:pt x="39" y="12"/>
                  </a:cubicBezTo>
                  <a:cubicBezTo>
                    <a:pt x="39" y="12"/>
                    <a:pt x="39" y="12"/>
                    <a:pt x="39" y="13"/>
                  </a:cubicBezTo>
                  <a:cubicBezTo>
                    <a:pt x="39" y="13"/>
                    <a:pt x="39" y="13"/>
                    <a:pt x="39" y="13"/>
                  </a:cubicBezTo>
                  <a:cubicBezTo>
                    <a:pt x="38" y="13"/>
                    <a:pt x="38" y="14"/>
                    <a:pt x="38" y="14"/>
                  </a:cubicBezTo>
                  <a:cubicBezTo>
                    <a:pt x="38" y="14"/>
                    <a:pt x="38" y="14"/>
                    <a:pt x="38" y="14"/>
                  </a:cubicBezTo>
                  <a:cubicBezTo>
                    <a:pt x="38" y="14"/>
                    <a:pt x="38" y="14"/>
                    <a:pt x="38" y="14"/>
                  </a:cubicBezTo>
                  <a:cubicBezTo>
                    <a:pt x="37" y="14"/>
                    <a:pt x="37" y="14"/>
                    <a:pt x="37" y="14"/>
                  </a:cubicBezTo>
                  <a:cubicBezTo>
                    <a:pt x="37" y="14"/>
                    <a:pt x="37" y="14"/>
                    <a:pt x="36" y="14"/>
                  </a:cubicBezTo>
                  <a:cubicBezTo>
                    <a:pt x="36" y="14"/>
                    <a:pt x="35" y="13"/>
                    <a:pt x="34" y="13"/>
                  </a:cubicBezTo>
                  <a:cubicBezTo>
                    <a:pt x="34" y="13"/>
                    <a:pt x="34" y="13"/>
                    <a:pt x="34" y="13"/>
                  </a:cubicBezTo>
                  <a:cubicBezTo>
                    <a:pt x="33" y="12"/>
                    <a:pt x="32" y="12"/>
                    <a:pt x="31" y="12"/>
                  </a:cubicBezTo>
                  <a:cubicBezTo>
                    <a:pt x="35" y="9"/>
                    <a:pt x="39" y="7"/>
                    <a:pt x="44" y="6"/>
                  </a:cubicBezTo>
                  <a:close/>
                  <a:moveTo>
                    <a:pt x="28" y="14"/>
                  </a:moveTo>
                  <a:cubicBezTo>
                    <a:pt x="28" y="14"/>
                    <a:pt x="29" y="14"/>
                    <a:pt x="29" y="15"/>
                  </a:cubicBezTo>
                  <a:cubicBezTo>
                    <a:pt x="30" y="15"/>
                    <a:pt x="30" y="15"/>
                    <a:pt x="30" y="15"/>
                  </a:cubicBezTo>
                  <a:cubicBezTo>
                    <a:pt x="31" y="15"/>
                    <a:pt x="31" y="16"/>
                    <a:pt x="32" y="16"/>
                  </a:cubicBezTo>
                  <a:cubicBezTo>
                    <a:pt x="33" y="16"/>
                    <a:pt x="33" y="16"/>
                    <a:pt x="33" y="16"/>
                  </a:cubicBezTo>
                  <a:cubicBezTo>
                    <a:pt x="34" y="16"/>
                    <a:pt x="34" y="17"/>
                    <a:pt x="35" y="17"/>
                  </a:cubicBezTo>
                  <a:cubicBezTo>
                    <a:pt x="35" y="17"/>
                    <a:pt x="35" y="17"/>
                    <a:pt x="36" y="17"/>
                  </a:cubicBezTo>
                  <a:cubicBezTo>
                    <a:pt x="36" y="17"/>
                    <a:pt x="36" y="17"/>
                    <a:pt x="36" y="17"/>
                  </a:cubicBezTo>
                  <a:cubicBezTo>
                    <a:pt x="36" y="17"/>
                    <a:pt x="36" y="17"/>
                    <a:pt x="36" y="17"/>
                  </a:cubicBezTo>
                  <a:cubicBezTo>
                    <a:pt x="36" y="17"/>
                    <a:pt x="36" y="17"/>
                    <a:pt x="36" y="17"/>
                  </a:cubicBezTo>
                  <a:cubicBezTo>
                    <a:pt x="36" y="18"/>
                    <a:pt x="36" y="18"/>
                    <a:pt x="36" y="18"/>
                  </a:cubicBezTo>
                  <a:cubicBezTo>
                    <a:pt x="36" y="18"/>
                    <a:pt x="35" y="19"/>
                    <a:pt x="35" y="19"/>
                  </a:cubicBezTo>
                  <a:cubicBezTo>
                    <a:pt x="35" y="19"/>
                    <a:pt x="35" y="20"/>
                    <a:pt x="34" y="20"/>
                  </a:cubicBezTo>
                  <a:cubicBezTo>
                    <a:pt x="34" y="21"/>
                    <a:pt x="34" y="21"/>
                    <a:pt x="34" y="21"/>
                  </a:cubicBezTo>
                  <a:cubicBezTo>
                    <a:pt x="34" y="22"/>
                    <a:pt x="33" y="22"/>
                    <a:pt x="33" y="23"/>
                  </a:cubicBezTo>
                  <a:cubicBezTo>
                    <a:pt x="33" y="23"/>
                    <a:pt x="33" y="23"/>
                    <a:pt x="33" y="24"/>
                  </a:cubicBezTo>
                  <a:cubicBezTo>
                    <a:pt x="32" y="24"/>
                    <a:pt x="32" y="25"/>
                    <a:pt x="32" y="26"/>
                  </a:cubicBezTo>
                  <a:cubicBezTo>
                    <a:pt x="32" y="26"/>
                    <a:pt x="32" y="26"/>
                    <a:pt x="31" y="26"/>
                  </a:cubicBezTo>
                  <a:cubicBezTo>
                    <a:pt x="31" y="27"/>
                    <a:pt x="31" y="28"/>
                    <a:pt x="30" y="29"/>
                  </a:cubicBezTo>
                  <a:cubicBezTo>
                    <a:pt x="30" y="29"/>
                    <a:pt x="30" y="29"/>
                    <a:pt x="30" y="29"/>
                  </a:cubicBezTo>
                  <a:cubicBezTo>
                    <a:pt x="30" y="30"/>
                    <a:pt x="30" y="30"/>
                    <a:pt x="29" y="31"/>
                  </a:cubicBezTo>
                  <a:cubicBezTo>
                    <a:pt x="29" y="32"/>
                    <a:pt x="29" y="32"/>
                    <a:pt x="29" y="32"/>
                  </a:cubicBezTo>
                  <a:cubicBezTo>
                    <a:pt x="29" y="33"/>
                    <a:pt x="29" y="33"/>
                    <a:pt x="28" y="34"/>
                  </a:cubicBezTo>
                  <a:cubicBezTo>
                    <a:pt x="28" y="34"/>
                    <a:pt x="28" y="34"/>
                    <a:pt x="28" y="35"/>
                  </a:cubicBezTo>
                  <a:cubicBezTo>
                    <a:pt x="28" y="35"/>
                    <a:pt x="28" y="35"/>
                    <a:pt x="28" y="36"/>
                  </a:cubicBezTo>
                  <a:cubicBezTo>
                    <a:pt x="28" y="36"/>
                    <a:pt x="28" y="36"/>
                    <a:pt x="28" y="36"/>
                  </a:cubicBezTo>
                  <a:cubicBezTo>
                    <a:pt x="9" y="36"/>
                    <a:pt x="9" y="36"/>
                    <a:pt x="9" y="36"/>
                  </a:cubicBezTo>
                  <a:cubicBezTo>
                    <a:pt x="13" y="27"/>
                    <a:pt x="20" y="19"/>
                    <a:pt x="28" y="14"/>
                  </a:cubicBezTo>
                  <a:close/>
                  <a:moveTo>
                    <a:pt x="8" y="39"/>
                  </a:moveTo>
                  <a:cubicBezTo>
                    <a:pt x="27" y="39"/>
                    <a:pt x="27" y="39"/>
                    <a:pt x="27" y="39"/>
                  </a:cubicBezTo>
                  <a:cubicBezTo>
                    <a:pt x="27" y="39"/>
                    <a:pt x="27" y="39"/>
                    <a:pt x="27" y="39"/>
                  </a:cubicBezTo>
                  <a:cubicBezTo>
                    <a:pt x="27" y="39"/>
                    <a:pt x="27" y="39"/>
                    <a:pt x="27" y="39"/>
                  </a:cubicBezTo>
                  <a:cubicBezTo>
                    <a:pt x="26" y="40"/>
                    <a:pt x="26" y="40"/>
                    <a:pt x="26" y="41"/>
                  </a:cubicBezTo>
                  <a:cubicBezTo>
                    <a:pt x="26" y="41"/>
                    <a:pt x="26" y="42"/>
                    <a:pt x="26" y="42"/>
                  </a:cubicBezTo>
                  <a:cubicBezTo>
                    <a:pt x="26" y="43"/>
                    <a:pt x="26" y="43"/>
                    <a:pt x="26" y="43"/>
                  </a:cubicBezTo>
                  <a:cubicBezTo>
                    <a:pt x="25" y="44"/>
                    <a:pt x="25" y="45"/>
                    <a:pt x="25" y="45"/>
                  </a:cubicBezTo>
                  <a:cubicBezTo>
                    <a:pt x="25" y="46"/>
                    <a:pt x="25" y="46"/>
                    <a:pt x="25" y="46"/>
                  </a:cubicBezTo>
                  <a:cubicBezTo>
                    <a:pt x="25" y="47"/>
                    <a:pt x="25" y="48"/>
                    <a:pt x="25" y="48"/>
                  </a:cubicBezTo>
                  <a:cubicBezTo>
                    <a:pt x="25" y="48"/>
                    <a:pt x="25" y="49"/>
                    <a:pt x="24" y="49"/>
                  </a:cubicBezTo>
                  <a:cubicBezTo>
                    <a:pt x="24" y="50"/>
                    <a:pt x="24" y="50"/>
                    <a:pt x="24" y="51"/>
                  </a:cubicBezTo>
                  <a:cubicBezTo>
                    <a:pt x="24" y="51"/>
                    <a:pt x="24" y="52"/>
                    <a:pt x="24" y="52"/>
                  </a:cubicBezTo>
                  <a:cubicBezTo>
                    <a:pt x="24" y="53"/>
                    <a:pt x="24" y="54"/>
                    <a:pt x="24" y="55"/>
                  </a:cubicBezTo>
                  <a:cubicBezTo>
                    <a:pt x="24" y="55"/>
                    <a:pt x="24" y="55"/>
                    <a:pt x="24" y="56"/>
                  </a:cubicBezTo>
                  <a:cubicBezTo>
                    <a:pt x="24" y="56"/>
                    <a:pt x="24" y="57"/>
                    <a:pt x="24" y="58"/>
                  </a:cubicBezTo>
                  <a:cubicBezTo>
                    <a:pt x="24" y="58"/>
                    <a:pt x="24" y="58"/>
                    <a:pt x="24" y="59"/>
                  </a:cubicBezTo>
                  <a:cubicBezTo>
                    <a:pt x="24" y="59"/>
                    <a:pt x="24" y="60"/>
                    <a:pt x="24" y="60"/>
                  </a:cubicBezTo>
                  <a:cubicBezTo>
                    <a:pt x="4" y="60"/>
                    <a:pt x="4" y="60"/>
                    <a:pt x="4" y="60"/>
                  </a:cubicBezTo>
                  <a:cubicBezTo>
                    <a:pt x="4" y="53"/>
                    <a:pt x="5" y="46"/>
                    <a:pt x="8" y="39"/>
                  </a:cubicBezTo>
                  <a:close/>
                  <a:moveTo>
                    <a:pt x="4" y="63"/>
                  </a:moveTo>
                  <a:cubicBezTo>
                    <a:pt x="24" y="63"/>
                    <a:pt x="24" y="63"/>
                    <a:pt x="24" y="63"/>
                  </a:cubicBezTo>
                  <a:cubicBezTo>
                    <a:pt x="24" y="63"/>
                    <a:pt x="24" y="63"/>
                    <a:pt x="24" y="63"/>
                  </a:cubicBezTo>
                  <a:cubicBezTo>
                    <a:pt x="24" y="64"/>
                    <a:pt x="24" y="64"/>
                    <a:pt x="24" y="64"/>
                  </a:cubicBezTo>
                  <a:cubicBezTo>
                    <a:pt x="24" y="65"/>
                    <a:pt x="24" y="65"/>
                    <a:pt x="24" y="65"/>
                  </a:cubicBezTo>
                  <a:cubicBezTo>
                    <a:pt x="24" y="66"/>
                    <a:pt x="24" y="66"/>
                    <a:pt x="24" y="67"/>
                  </a:cubicBezTo>
                  <a:cubicBezTo>
                    <a:pt x="24" y="67"/>
                    <a:pt x="24" y="68"/>
                    <a:pt x="24" y="68"/>
                  </a:cubicBezTo>
                  <a:cubicBezTo>
                    <a:pt x="24" y="69"/>
                    <a:pt x="24" y="69"/>
                    <a:pt x="24" y="70"/>
                  </a:cubicBezTo>
                  <a:cubicBezTo>
                    <a:pt x="24" y="70"/>
                    <a:pt x="24" y="71"/>
                    <a:pt x="24" y="71"/>
                  </a:cubicBezTo>
                  <a:cubicBezTo>
                    <a:pt x="24" y="72"/>
                    <a:pt x="24" y="73"/>
                    <a:pt x="25" y="73"/>
                  </a:cubicBezTo>
                  <a:cubicBezTo>
                    <a:pt x="25" y="74"/>
                    <a:pt x="25" y="74"/>
                    <a:pt x="25" y="74"/>
                  </a:cubicBezTo>
                  <a:cubicBezTo>
                    <a:pt x="25" y="75"/>
                    <a:pt x="25" y="75"/>
                    <a:pt x="25" y="76"/>
                  </a:cubicBezTo>
                  <a:cubicBezTo>
                    <a:pt x="25" y="76"/>
                    <a:pt x="25" y="77"/>
                    <a:pt x="25" y="77"/>
                  </a:cubicBezTo>
                  <a:cubicBezTo>
                    <a:pt x="25" y="78"/>
                    <a:pt x="26" y="78"/>
                    <a:pt x="26" y="79"/>
                  </a:cubicBezTo>
                  <a:cubicBezTo>
                    <a:pt x="26" y="79"/>
                    <a:pt x="26" y="79"/>
                    <a:pt x="26" y="80"/>
                  </a:cubicBezTo>
                  <a:cubicBezTo>
                    <a:pt x="26" y="80"/>
                    <a:pt x="26" y="81"/>
                    <a:pt x="26" y="81"/>
                  </a:cubicBezTo>
                  <a:cubicBezTo>
                    <a:pt x="26" y="82"/>
                    <a:pt x="27" y="82"/>
                    <a:pt x="27" y="83"/>
                  </a:cubicBezTo>
                  <a:cubicBezTo>
                    <a:pt x="27" y="83"/>
                    <a:pt x="27" y="83"/>
                    <a:pt x="27" y="83"/>
                  </a:cubicBezTo>
                  <a:cubicBezTo>
                    <a:pt x="27" y="83"/>
                    <a:pt x="27" y="83"/>
                    <a:pt x="27" y="83"/>
                  </a:cubicBezTo>
                  <a:cubicBezTo>
                    <a:pt x="9" y="83"/>
                    <a:pt x="9" y="83"/>
                    <a:pt x="9" y="83"/>
                  </a:cubicBezTo>
                  <a:cubicBezTo>
                    <a:pt x="6" y="77"/>
                    <a:pt x="4" y="70"/>
                    <a:pt x="4" y="63"/>
                  </a:cubicBezTo>
                  <a:close/>
                  <a:moveTo>
                    <a:pt x="29" y="106"/>
                  </a:moveTo>
                  <a:cubicBezTo>
                    <a:pt x="29" y="106"/>
                    <a:pt x="28" y="106"/>
                    <a:pt x="28" y="106"/>
                  </a:cubicBezTo>
                  <a:cubicBezTo>
                    <a:pt x="20" y="101"/>
                    <a:pt x="14" y="94"/>
                    <a:pt x="10" y="86"/>
                  </a:cubicBezTo>
                  <a:cubicBezTo>
                    <a:pt x="28" y="86"/>
                    <a:pt x="28" y="86"/>
                    <a:pt x="28" y="86"/>
                  </a:cubicBezTo>
                  <a:cubicBezTo>
                    <a:pt x="28" y="86"/>
                    <a:pt x="28" y="86"/>
                    <a:pt x="28" y="86"/>
                  </a:cubicBezTo>
                  <a:cubicBezTo>
                    <a:pt x="28" y="87"/>
                    <a:pt x="28" y="87"/>
                    <a:pt x="28" y="87"/>
                  </a:cubicBezTo>
                  <a:cubicBezTo>
                    <a:pt x="28" y="87"/>
                    <a:pt x="28" y="88"/>
                    <a:pt x="28" y="88"/>
                  </a:cubicBezTo>
                  <a:cubicBezTo>
                    <a:pt x="29" y="89"/>
                    <a:pt x="29" y="89"/>
                    <a:pt x="29" y="90"/>
                  </a:cubicBezTo>
                  <a:cubicBezTo>
                    <a:pt x="29" y="90"/>
                    <a:pt x="29" y="90"/>
                    <a:pt x="29" y="90"/>
                  </a:cubicBezTo>
                  <a:cubicBezTo>
                    <a:pt x="30" y="91"/>
                    <a:pt x="30" y="92"/>
                    <a:pt x="30" y="93"/>
                  </a:cubicBezTo>
                  <a:cubicBezTo>
                    <a:pt x="30" y="93"/>
                    <a:pt x="30" y="93"/>
                    <a:pt x="30" y="93"/>
                  </a:cubicBezTo>
                  <a:cubicBezTo>
                    <a:pt x="31" y="94"/>
                    <a:pt x="31" y="94"/>
                    <a:pt x="31" y="95"/>
                  </a:cubicBezTo>
                  <a:cubicBezTo>
                    <a:pt x="32" y="95"/>
                    <a:pt x="32" y="96"/>
                    <a:pt x="32" y="96"/>
                  </a:cubicBezTo>
                  <a:cubicBezTo>
                    <a:pt x="32" y="96"/>
                    <a:pt x="32" y="97"/>
                    <a:pt x="33" y="98"/>
                  </a:cubicBezTo>
                  <a:cubicBezTo>
                    <a:pt x="33" y="98"/>
                    <a:pt x="33" y="98"/>
                    <a:pt x="33" y="98"/>
                  </a:cubicBezTo>
                  <a:cubicBezTo>
                    <a:pt x="33" y="99"/>
                    <a:pt x="34" y="99"/>
                    <a:pt x="34" y="100"/>
                  </a:cubicBezTo>
                  <a:cubicBezTo>
                    <a:pt x="34" y="100"/>
                    <a:pt x="34" y="100"/>
                    <a:pt x="34" y="101"/>
                  </a:cubicBezTo>
                  <a:cubicBezTo>
                    <a:pt x="35" y="101"/>
                    <a:pt x="35" y="102"/>
                    <a:pt x="35" y="102"/>
                  </a:cubicBezTo>
                  <a:cubicBezTo>
                    <a:pt x="35" y="103"/>
                    <a:pt x="35" y="103"/>
                    <a:pt x="36" y="103"/>
                  </a:cubicBezTo>
                  <a:cubicBezTo>
                    <a:pt x="36" y="103"/>
                    <a:pt x="36" y="103"/>
                    <a:pt x="36" y="103"/>
                  </a:cubicBezTo>
                  <a:cubicBezTo>
                    <a:pt x="36" y="103"/>
                    <a:pt x="36" y="103"/>
                    <a:pt x="36" y="103"/>
                  </a:cubicBezTo>
                  <a:cubicBezTo>
                    <a:pt x="36" y="103"/>
                    <a:pt x="36" y="103"/>
                    <a:pt x="36" y="103"/>
                  </a:cubicBezTo>
                  <a:cubicBezTo>
                    <a:pt x="36" y="103"/>
                    <a:pt x="36" y="103"/>
                    <a:pt x="35" y="103"/>
                  </a:cubicBezTo>
                  <a:cubicBezTo>
                    <a:pt x="35" y="104"/>
                    <a:pt x="35" y="104"/>
                    <a:pt x="35" y="104"/>
                  </a:cubicBezTo>
                  <a:cubicBezTo>
                    <a:pt x="34" y="104"/>
                    <a:pt x="33" y="104"/>
                    <a:pt x="33" y="104"/>
                  </a:cubicBezTo>
                  <a:cubicBezTo>
                    <a:pt x="33" y="104"/>
                    <a:pt x="32" y="104"/>
                    <a:pt x="32" y="105"/>
                  </a:cubicBezTo>
                  <a:cubicBezTo>
                    <a:pt x="31" y="105"/>
                    <a:pt x="30" y="105"/>
                    <a:pt x="30" y="106"/>
                  </a:cubicBezTo>
                  <a:cubicBezTo>
                    <a:pt x="30" y="106"/>
                    <a:pt x="30" y="106"/>
                    <a:pt x="29" y="106"/>
                  </a:cubicBezTo>
                  <a:close/>
                  <a:moveTo>
                    <a:pt x="31" y="109"/>
                  </a:moveTo>
                  <a:cubicBezTo>
                    <a:pt x="32" y="108"/>
                    <a:pt x="32" y="108"/>
                    <a:pt x="32" y="108"/>
                  </a:cubicBezTo>
                  <a:cubicBezTo>
                    <a:pt x="33" y="108"/>
                    <a:pt x="33" y="108"/>
                    <a:pt x="34" y="108"/>
                  </a:cubicBezTo>
                  <a:cubicBezTo>
                    <a:pt x="34" y="107"/>
                    <a:pt x="35" y="107"/>
                    <a:pt x="35" y="107"/>
                  </a:cubicBezTo>
                  <a:cubicBezTo>
                    <a:pt x="36" y="107"/>
                    <a:pt x="36" y="107"/>
                    <a:pt x="37" y="107"/>
                  </a:cubicBezTo>
                  <a:cubicBezTo>
                    <a:pt x="37" y="106"/>
                    <a:pt x="37" y="106"/>
                    <a:pt x="38" y="106"/>
                  </a:cubicBezTo>
                  <a:cubicBezTo>
                    <a:pt x="38" y="107"/>
                    <a:pt x="38" y="107"/>
                    <a:pt x="38" y="107"/>
                  </a:cubicBezTo>
                  <a:cubicBezTo>
                    <a:pt x="38" y="107"/>
                    <a:pt x="38" y="107"/>
                    <a:pt x="38" y="107"/>
                  </a:cubicBezTo>
                  <a:cubicBezTo>
                    <a:pt x="39" y="108"/>
                    <a:pt x="39" y="108"/>
                    <a:pt x="39" y="108"/>
                  </a:cubicBezTo>
                  <a:cubicBezTo>
                    <a:pt x="39" y="108"/>
                    <a:pt x="39" y="108"/>
                    <a:pt x="39" y="109"/>
                  </a:cubicBezTo>
                  <a:cubicBezTo>
                    <a:pt x="39" y="109"/>
                    <a:pt x="39" y="109"/>
                    <a:pt x="40" y="109"/>
                  </a:cubicBezTo>
                  <a:cubicBezTo>
                    <a:pt x="40" y="109"/>
                    <a:pt x="40" y="109"/>
                    <a:pt x="40" y="110"/>
                  </a:cubicBezTo>
                  <a:cubicBezTo>
                    <a:pt x="40" y="110"/>
                    <a:pt x="40" y="110"/>
                    <a:pt x="40" y="110"/>
                  </a:cubicBezTo>
                  <a:cubicBezTo>
                    <a:pt x="40" y="110"/>
                    <a:pt x="41" y="110"/>
                    <a:pt x="41" y="111"/>
                  </a:cubicBezTo>
                  <a:cubicBezTo>
                    <a:pt x="41" y="111"/>
                    <a:pt x="41" y="111"/>
                    <a:pt x="41" y="111"/>
                  </a:cubicBezTo>
                  <a:cubicBezTo>
                    <a:pt x="41" y="111"/>
                    <a:pt x="41" y="111"/>
                    <a:pt x="41" y="112"/>
                  </a:cubicBezTo>
                  <a:cubicBezTo>
                    <a:pt x="41" y="112"/>
                    <a:pt x="42" y="112"/>
                    <a:pt x="42" y="112"/>
                  </a:cubicBezTo>
                  <a:cubicBezTo>
                    <a:pt x="42" y="112"/>
                    <a:pt x="42" y="112"/>
                    <a:pt x="42" y="112"/>
                  </a:cubicBezTo>
                  <a:cubicBezTo>
                    <a:pt x="42" y="113"/>
                    <a:pt x="42" y="113"/>
                    <a:pt x="42" y="113"/>
                  </a:cubicBezTo>
                  <a:cubicBezTo>
                    <a:pt x="42" y="113"/>
                    <a:pt x="43" y="113"/>
                    <a:pt x="43" y="113"/>
                  </a:cubicBezTo>
                  <a:cubicBezTo>
                    <a:pt x="43" y="113"/>
                    <a:pt x="43" y="114"/>
                    <a:pt x="43" y="114"/>
                  </a:cubicBezTo>
                  <a:cubicBezTo>
                    <a:pt x="43" y="114"/>
                    <a:pt x="43" y="114"/>
                    <a:pt x="43" y="114"/>
                  </a:cubicBezTo>
                  <a:cubicBezTo>
                    <a:pt x="39" y="113"/>
                    <a:pt x="35" y="111"/>
                    <a:pt x="31" y="109"/>
                  </a:cubicBezTo>
                  <a:close/>
                  <a:moveTo>
                    <a:pt x="58" y="116"/>
                  </a:moveTo>
                  <a:cubicBezTo>
                    <a:pt x="55" y="116"/>
                    <a:pt x="52" y="116"/>
                    <a:pt x="49" y="115"/>
                  </a:cubicBezTo>
                  <a:cubicBezTo>
                    <a:pt x="49" y="115"/>
                    <a:pt x="49" y="115"/>
                    <a:pt x="49" y="115"/>
                  </a:cubicBezTo>
                  <a:cubicBezTo>
                    <a:pt x="49" y="115"/>
                    <a:pt x="49" y="115"/>
                    <a:pt x="48" y="115"/>
                  </a:cubicBezTo>
                  <a:cubicBezTo>
                    <a:pt x="48" y="115"/>
                    <a:pt x="48" y="115"/>
                    <a:pt x="48" y="115"/>
                  </a:cubicBezTo>
                  <a:cubicBezTo>
                    <a:pt x="48" y="114"/>
                    <a:pt x="48" y="114"/>
                    <a:pt x="48" y="114"/>
                  </a:cubicBezTo>
                  <a:cubicBezTo>
                    <a:pt x="48" y="114"/>
                    <a:pt x="47" y="114"/>
                    <a:pt x="47" y="114"/>
                  </a:cubicBezTo>
                  <a:cubicBezTo>
                    <a:pt x="47" y="113"/>
                    <a:pt x="47" y="113"/>
                    <a:pt x="47" y="113"/>
                  </a:cubicBezTo>
                  <a:cubicBezTo>
                    <a:pt x="47" y="113"/>
                    <a:pt x="47" y="113"/>
                    <a:pt x="47" y="113"/>
                  </a:cubicBezTo>
                  <a:cubicBezTo>
                    <a:pt x="46" y="112"/>
                    <a:pt x="46" y="112"/>
                    <a:pt x="46" y="112"/>
                  </a:cubicBezTo>
                  <a:cubicBezTo>
                    <a:pt x="46" y="112"/>
                    <a:pt x="46" y="111"/>
                    <a:pt x="46" y="111"/>
                  </a:cubicBezTo>
                  <a:cubicBezTo>
                    <a:pt x="45" y="111"/>
                    <a:pt x="45" y="111"/>
                    <a:pt x="45" y="110"/>
                  </a:cubicBezTo>
                  <a:cubicBezTo>
                    <a:pt x="45" y="110"/>
                    <a:pt x="45" y="110"/>
                    <a:pt x="44" y="110"/>
                  </a:cubicBezTo>
                  <a:cubicBezTo>
                    <a:pt x="44" y="110"/>
                    <a:pt x="44" y="109"/>
                    <a:pt x="44" y="109"/>
                  </a:cubicBezTo>
                  <a:cubicBezTo>
                    <a:pt x="44" y="109"/>
                    <a:pt x="44" y="109"/>
                    <a:pt x="43" y="109"/>
                  </a:cubicBezTo>
                  <a:cubicBezTo>
                    <a:pt x="43" y="108"/>
                    <a:pt x="43" y="108"/>
                    <a:pt x="43" y="107"/>
                  </a:cubicBezTo>
                  <a:cubicBezTo>
                    <a:pt x="42" y="107"/>
                    <a:pt x="42" y="107"/>
                    <a:pt x="42" y="107"/>
                  </a:cubicBezTo>
                  <a:cubicBezTo>
                    <a:pt x="42" y="106"/>
                    <a:pt x="42" y="106"/>
                    <a:pt x="41" y="106"/>
                  </a:cubicBezTo>
                  <a:cubicBezTo>
                    <a:pt x="41" y="105"/>
                    <a:pt x="41" y="105"/>
                    <a:pt x="41" y="105"/>
                  </a:cubicBezTo>
                  <a:cubicBezTo>
                    <a:pt x="47" y="104"/>
                    <a:pt x="53" y="103"/>
                    <a:pt x="58" y="103"/>
                  </a:cubicBezTo>
                  <a:lnTo>
                    <a:pt x="58" y="116"/>
                  </a:lnTo>
                  <a:close/>
                  <a:moveTo>
                    <a:pt x="58" y="100"/>
                  </a:moveTo>
                  <a:cubicBezTo>
                    <a:pt x="58" y="100"/>
                    <a:pt x="58" y="100"/>
                    <a:pt x="57" y="100"/>
                  </a:cubicBezTo>
                  <a:cubicBezTo>
                    <a:pt x="57" y="100"/>
                    <a:pt x="57" y="100"/>
                    <a:pt x="56" y="100"/>
                  </a:cubicBezTo>
                  <a:cubicBezTo>
                    <a:pt x="56" y="100"/>
                    <a:pt x="55" y="100"/>
                    <a:pt x="55" y="100"/>
                  </a:cubicBezTo>
                  <a:cubicBezTo>
                    <a:pt x="54" y="100"/>
                    <a:pt x="54" y="100"/>
                    <a:pt x="54" y="100"/>
                  </a:cubicBezTo>
                  <a:cubicBezTo>
                    <a:pt x="53" y="100"/>
                    <a:pt x="53" y="100"/>
                    <a:pt x="52" y="100"/>
                  </a:cubicBezTo>
                  <a:cubicBezTo>
                    <a:pt x="52" y="100"/>
                    <a:pt x="52" y="100"/>
                    <a:pt x="51" y="100"/>
                  </a:cubicBezTo>
                  <a:cubicBezTo>
                    <a:pt x="50" y="100"/>
                    <a:pt x="50" y="100"/>
                    <a:pt x="49" y="100"/>
                  </a:cubicBezTo>
                  <a:cubicBezTo>
                    <a:pt x="49" y="100"/>
                    <a:pt x="48" y="100"/>
                    <a:pt x="48" y="100"/>
                  </a:cubicBezTo>
                  <a:cubicBezTo>
                    <a:pt x="48" y="101"/>
                    <a:pt x="47" y="101"/>
                    <a:pt x="46" y="101"/>
                  </a:cubicBezTo>
                  <a:cubicBezTo>
                    <a:pt x="46" y="101"/>
                    <a:pt x="46" y="101"/>
                    <a:pt x="45" y="101"/>
                  </a:cubicBezTo>
                  <a:cubicBezTo>
                    <a:pt x="45" y="101"/>
                    <a:pt x="44" y="101"/>
                    <a:pt x="44" y="101"/>
                  </a:cubicBezTo>
                  <a:cubicBezTo>
                    <a:pt x="43" y="101"/>
                    <a:pt x="43" y="101"/>
                    <a:pt x="43" y="102"/>
                  </a:cubicBezTo>
                  <a:cubicBezTo>
                    <a:pt x="42" y="102"/>
                    <a:pt x="42" y="102"/>
                    <a:pt x="41" y="102"/>
                  </a:cubicBezTo>
                  <a:cubicBezTo>
                    <a:pt x="41" y="102"/>
                    <a:pt x="40" y="102"/>
                    <a:pt x="40" y="102"/>
                  </a:cubicBezTo>
                  <a:cubicBezTo>
                    <a:pt x="40" y="102"/>
                    <a:pt x="39" y="102"/>
                    <a:pt x="39" y="102"/>
                  </a:cubicBezTo>
                  <a:cubicBezTo>
                    <a:pt x="39" y="102"/>
                    <a:pt x="39" y="102"/>
                    <a:pt x="39" y="101"/>
                  </a:cubicBezTo>
                  <a:cubicBezTo>
                    <a:pt x="39" y="101"/>
                    <a:pt x="38" y="101"/>
                    <a:pt x="38" y="101"/>
                  </a:cubicBezTo>
                  <a:cubicBezTo>
                    <a:pt x="38" y="100"/>
                    <a:pt x="38" y="100"/>
                    <a:pt x="37" y="99"/>
                  </a:cubicBezTo>
                  <a:cubicBezTo>
                    <a:pt x="37" y="99"/>
                    <a:pt x="37" y="99"/>
                    <a:pt x="37" y="99"/>
                  </a:cubicBezTo>
                  <a:cubicBezTo>
                    <a:pt x="37" y="98"/>
                    <a:pt x="36" y="97"/>
                    <a:pt x="36" y="96"/>
                  </a:cubicBezTo>
                  <a:cubicBezTo>
                    <a:pt x="36" y="96"/>
                    <a:pt x="36" y="96"/>
                    <a:pt x="36" y="96"/>
                  </a:cubicBezTo>
                  <a:cubicBezTo>
                    <a:pt x="35" y="95"/>
                    <a:pt x="35" y="95"/>
                    <a:pt x="35" y="94"/>
                  </a:cubicBezTo>
                  <a:cubicBezTo>
                    <a:pt x="35" y="94"/>
                    <a:pt x="35" y="94"/>
                    <a:pt x="34" y="93"/>
                  </a:cubicBezTo>
                  <a:cubicBezTo>
                    <a:pt x="34" y="93"/>
                    <a:pt x="34" y="92"/>
                    <a:pt x="34" y="92"/>
                  </a:cubicBezTo>
                  <a:cubicBezTo>
                    <a:pt x="34" y="92"/>
                    <a:pt x="33" y="91"/>
                    <a:pt x="33" y="91"/>
                  </a:cubicBezTo>
                  <a:cubicBezTo>
                    <a:pt x="33" y="91"/>
                    <a:pt x="33" y="90"/>
                    <a:pt x="33" y="90"/>
                  </a:cubicBezTo>
                  <a:cubicBezTo>
                    <a:pt x="33" y="89"/>
                    <a:pt x="33" y="89"/>
                    <a:pt x="32" y="89"/>
                  </a:cubicBezTo>
                  <a:cubicBezTo>
                    <a:pt x="32" y="88"/>
                    <a:pt x="32" y="88"/>
                    <a:pt x="32" y="87"/>
                  </a:cubicBezTo>
                  <a:cubicBezTo>
                    <a:pt x="32" y="87"/>
                    <a:pt x="32" y="87"/>
                    <a:pt x="32" y="86"/>
                  </a:cubicBezTo>
                  <a:cubicBezTo>
                    <a:pt x="32" y="86"/>
                    <a:pt x="32" y="86"/>
                    <a:pt x="32" y="86"/>
                  </a:cubicBezTo>
                  <a:cubicBezTo>
                    <a:pt x="58" y="86"/>
                    <a:pt x="58" y="86"/>
                    <a:pt x="58" y="86"/>
                  </a:cubicBezTo>
                  <a:lnTo>
                    <a:pt x="58" y="100"/>
                  </a:lnTo>
                  <a:close/>
                  <a:moveTo>
                    <a:pt x="58" y="83"/>
                  </a:moveTo>
                  <a:cubicBezTo>
                    <a:pt x="30" y="83"/>
                    <a:pt x="30" y="83"/>
                    <a:pt x="30" y="83"/>
                  </a:cubicBezTo>
                  <a:cubicBezTo>
                    <a:pt x="30" y="82"/>
                    <a:pt x="30" y="82"/>
                    <a:pt x="30" y="82"/>
                  </a:cubicBezTo>
                  <a:cubicBezTo>
                    <a:pt x="30" y="82"/>
                    <a:pt x="30" y="81"/>
                    <a:pt x="30" y="81"/>
                  </a:cubicBezTo>
                  <a:cubicBezTo>
                    <a:pt x="30" y="80"/>
                    <a:pt x="29" y="80"/>
                    <a:pt x="29" y="79"/>
                  </a:cubicBezTo>
                  <a:cubicBezTo>
                    <a:pt x="29" y="79"/>
                    <a:pt x="29" y="79"/>
                    <a:pt x="29" y="78"/>
                  </a:cubicBezTo>
                  <a:cubicBezTo>
                    <a:pt x="29" y="78"/>
                    <a:pt x="29" y="77"/>
                    <a:pt x="29" y="76"/>
                  </a:cubicBezTo>
                  <a:cubicBezTo>
                    <a:pt x="29" y="76"/>
                    <a:pt x="29" y="76"/>
                    <a:pt x="29" y="76"/>
                  </a:cubicBezTo>
                  <a:cubicBezTo>
                    <a:pt x="28" y="75"/>
                    <a:pt x="28" y="74"/>
                    <a:pt x="28" y="73"/>
                  </a:cubicBezTo>
                  <a:cubicBezTo>
                    <a:pt x="28" y="73"/>
                    <a:pt x="28" y="73"/>
                    <a:pt x="28" y="72"/>
                  </a:cubicBezTo>
                  <a:cubicBezTo>
                    <a:pt x="28" y="72"/>
                    <a:pt x="28" y="71"/>
                    <a:pt x="28" y="70"/>
                  </a:cubicBezTo>
                  <a:cubicBezTo>
                    <a:pt x="28" y="70"/>
                    <a:pt x="28" y="70"/>
                    <a:pt x="28" y="69"/>
                  </a:cubicBezTo>
                  <a:cubicBezTo>
                    <a:pt x="28" y="69"/>
                    <a:pt x="27" y="68"/>
                    <a:pt x="27" y="68"/>
                  </a:cubicBezTo>
                  <a:cubicBezTo>
                    <a:pt x="27" y="67"/>
                    <a:pt x="27" y="67"/>
                    <a:pt x="27" y="67"/>
                  </a:cubicBezTo>
                  <a:cubicBezTo>
                    <a:pt x="27" y="66"/>
                    <a:pt x="27" y="66"/>
                    <a:pt x="27" y="65"/>
                  </a:cubicBezTo>
                  <a:cubicBezTo>
                    <a:pt x="27" y="65"/>
                    <a:pt x="27" y="64"/>
                    <a:pt x="27" y="64"/>
                  </a:cubicBezTo>
                  <a:cubicBezTo>
                    <a:pt x="27" y="64"/>
                    <a:pt x="27" y="64"/>
                    <a:pt x="27" y="63"/>
                  </a:cubicBezTo>
                  <a:cubicBezTo>
                    <a:pt x="58" y="63"/>
                    <a:pt x="58" y="63"/>
                    <a:pt x="58" y="63"/>
                  </a:cubicBezTo>
                  <a:lnTo>
                    <a:pt x="58" y="83"/>
                  </a:lnTo>
                  <a:close/>
                  <a:moveTo>
                    <a:pt x="58" y="60"/>
                  </a:moveTo>
                  <a:cubicBezTo>
                    <a:pt x="27" y="60"/>
                    <a:pt x="27" y="60"/>
                    <a:pt x="27" y="60"/>
                  </a:cubicBezTo>
                  <a:cubicBezTo>
                    <a:pt x="27" y="60"/>
                    <a:pt x="27" y="59"/>
                    <a:pt x="27" y="59"/>
                  </a:cubicBezTo>
                  <a:cubicBezTo>
                    <a:pt x="27" y="59"/>
                    <a:pt x="27" y="58"/>
                    <a:pt x="27" y="58"/>
                  </a:cubicBezTo>
                  <a:cubicBezTo>
                    <a:pt x="27" y="57"/>
                    <a:pt x="27" y="57"/>
                    <a:pt x="27" y="56"/>
                  </a:cubicBezTo>
                  <a:cubicBezTo>
                    <a:pt x="27" y="56"/>
                    <a:pt x="27" y="55"/>
                    <a:pt x="27" y="55"/>
                  </a:cubicBezTo>
                  <a:cubicBezTo>
                    <a:pt x="27" y="54"/>
                    <a:pt x="27" y="54"/>
                    <a:pt x="27" y="53"/>
                  </a:cubicBezTo>
                  <a:cubicBezTo>
                    <a:pt x="28" y="53"/>
                    <a:pt x="28" y="53"/>
                    <a:pt x="28" y="52"/>
                  </a:cubicBezTo>
                  <a:cubicBezTo>
                    <a:pt x="28" y="51"/>
                    <a:pt x="28" y="50"/>
                    <a:pt x="28" y="49"/>
                  </a:cubicBezTo>
                  <a:cubicBezTo>
                    <a:pt x="28" y="49"/>
                    <a:pt x="28" y="49"/>
                    <a:pt x="28" y="49"/>
                  </a:cubicBezTo>
                  <a:cubicBezTo>
                    <a:pt x="28" y="48"/>
                    <a:pt x="28" y="47"/>
                    <a:pt x="28" y="47"/>
                  </a:cubicBezTo>
                  <a:cubicBezTo>
                    <a:pt x="29" y="46"/>
                    <a:pt x="29" y="46"/>
                    <a:pt x="29" y="46"/>
                  </a:cubicBezTo>
                  <a:cubicBezTo>
                    <a:pt x="29" y="45"/>
                    <a:pt x="29" y="45"/>
                    <a:pt x="29" y="44"/>
                  </a:cubicBezTo>
                  <a:cubicBezTo>
                    <a:pt x="29" y="44"/>
                    <a:pt x="29" y="43"/>
                    <a:pt x="29" y="43"/>
                  </a:cubicBezTo>
                  <a:cubicBezTo>
                    <a:pt x="29" y="42"/>
                    <a:pt x="30" y="42"/>
                    <a:pt x="30" y="41"/>
                  </a:cubicBezTo>
                  <a:cubicBezTo>
                    <a:pt x="30" y="41"/>
                    <a:pt x="30" y="40"/>
                    <a:pt x="30" y="40"/>
                  </a:cubicBezTo>
                  <a:cubicBezTo>
                    <a:pt x="30" y="40"/>
                    <a:pt x="30" y="39"/>
                    <a:pt x="30" y="39"/>
                  </a:cubicBezTo>
                  <a:cubicBezTo>
                    <a:pt x="58" y="39"/>
                    <a:pt x="58" y="39"/>
                    <a:pt x="58" y="39"/>
                  </a:cubicBezTo>
                  <a:lnTo>
                    <a:pt x="58" y="60"/>
                  </a:lnTo>
                  <a:close/>
                  <a:moveTo>
                    <a:pt x="58" y="22"/>
                  </a:moveTo>
                  <a:cubicBezTo>
                    <a:pt x="58" y="36"/>
                    <a:pt x="58" y="36"/>
                    <a:pt x="58" y="36"/>
                  </a:cubicBezTo>
                  <a:cubicBezTo>
                    <a:pt x="31" y="36"/>
                    <a:pt x="31" y="36"/>
                    <a:pt x="31" y="36"/>
                  </a:cubicBezTo>
                  <a:cubicBezTo>
                    <a:pt x="31" y="36"/>
                    <a:pt x="31" y="35"/>
                    <a:pt x="31" y="35"/>
                  </a:cubicBezTo>
                  <a:cubicBezTo>
                    <a:pt x="32" y="35"/>
                    <a:pt x="32" y="35"/>
                    <a:pt x="32" y="35"/>
                  </a:cubicBezTo>
                  <a:cubicBezTo>
                    <a:pt x="32" y="34"/>
                    <a:pt x="32" y="34"/>
                    <a:pt x="32" y="33"/>
                  </a:cubicBezTo>
                  <a:cubicBezTo>
                    <a:pt x="32" y="33"/>
                    <a:pt x="33" y="32"/>
                    <a:pt x="33" y="32"/>
                  </a:cubicBezTo>
                  <a:cubicBezTo>
                    <a:pt x="33" y="32"/>
                    <a:pt x="33" y="31"/>
                    <a:pt x="33" y="31"/>
                  </a:cubicBezTo>
                  <a:cubicBezTo>
                    <a:pt x="33" y="30"/>
                    <a:pt x="34" y="30"/>
                    <a:pt x="34" y="30"/>
                  </a:cubicBezTo>
                  <a:cubicBezTo>
                    <a:pt x="34" y="29"/>
                    <a:pt x="34" y="29"/>
                    <a:pt x="34" y="28"/>
                  </a:cubicBezTo>
                  <a:cubicBezTo>
                    <a:pt x="35" y="28"/>
                    <a:pt x="35" y="28"/>
                    <a:pt x="35" y="27"/>
                  </a:cubicBezTo>
                  <a:cubicBezTo>
                    <a:pt x="35" y="27"/>
                    <a:pt x="35" y="26"/>
                    <a:pt x="36" y="25"/>
                  </a:cubicBezTo>
                  <a:cubicBezTo>
                    <a:pt x="36" y="25"/>
                    <a:pt x="36" y="25"/>
                    <a:pt x="36" y="25"/>
                  </a:cubicBezTo>
                  <a:cubicBezTo>
                    <a:pt x="36" y="24"/>
                    <a:pt x="37" y="23"/>
                    <a:pt x="37" y="23"/>
                  </a:cubicBezTo>
                  <a:cubicBezTo>
                    <a:pt x="37" y="22"/>
                    <a:pt x="37" y="22"/>
                    <a:pt x="37" y="22"/>
                  </a:cubicBezTo>
                  <a:cubicBezTo>
                    <a:pt x="38" y="21"/>
                    <a:pt x="38" y="21"/>
                    <a:pt x="38" y="20"/>
                  </a:cubicBezTo>
                  <a:cubicBezTo>
                    <a:pt x="39" y="20"/>
                    <a:pt x="39" y="20"/>
                    <a:pt x="39" y="20"/>
                  </a:cubicBezTo>
                  <a:cubicBezTo>
                    <a:pt x="39" y="19"/>
                    <a:pt x="39" y="19"/>
                    <a:pt x="39" y="19"/>
                  </a:cubicBezTo>
                  <a:cubicBezTo>
                    <a:pt x="40" y="19"/>
                    <a:pt x="40" y="19"/>
                    <a:pt x="40" y="19"/>
                  </a:cubicBezTo>
                  <a:cubicBezTo>
                    <a:pt x="40" y="19"/>
                    <a:pt x="41" y="19"/>
                    <a:pt x="41" y="19"/>
                  </a:cubicBezTo>
                  <a:cubicBezTo>
                    <a:pt x="42" y="19"/>
                    <a:pt x="42" y="20"/>
                    <a:pt x="43" y="20"/>
                  </a:cubicBezTo>
                  <a:cubicBezTo>
                    <a:pt x="43" y="20"/>
                    <a:pt x="44" y="20"/>
                    <a:pt x="44" y="20"/>
                  </a:cubicBezTo>
                  <a:cubicBezTo>
                    <a:pt x="45" y="20"/>
                    <a:pt x="45" y="20"/>
                    <a:pt x="46" y="21"/>
                  </a:cubicBezTo>
                  <a:cubicBezTo>
                    <a:pt x="46" y="21"/>
                    <a:pt x="46" y="21"/>
                    <a:pt x="47" y="21"/>
                  </a:cubicBezTo>
                  <a:cubicBezTo>
                    <a:pt x="47" y="21"/>
                    <a:pt x="48" y="21"/>
                    <a:pt x="49" y="21"/>
                  </a:cubicBezTo>
                  <a:cubicBezTo>
                    <a:pt x="49" y="21"/>
                    <a:pt x="49" y="21"/>
                    <a:pt x="49" y="21"/>
                  </a:cubicBezTo>
                  <a:cubicBezTo>
                    <a:pt x="50" y="21"/>
                    <a:pt x="51" y="22"/>
                    <a:pt x="52" y="22"/>
                  </a:cubicBezTo>
                  <a:cubicBezTo>
                    <a:pt x="52" y="22"/>
                    <a:pt x="52" y="22"/>
                    <a:pt x="52" y="22"/>
                  </a:cubicBezTo>
                  <a:cubicBezTo>
                    <a:pt x="53" y="22"/>
                    <a:pt x="54" y="22"/>
                    <a:pt x="54" y="22"/>
                  </a:cubicBezTo>
                  <a:cubicBezTo>
                    <a:pt x="55" y="22"/>
                    <a:pt x="55" y="22"/>
                    <a:pt x="55" y="22"/>
                  </a:cubicBezTo>
                  <a:cubicBezTo>
                    <a:pt x="56" y="22"/>
                    <a:pt x="56" y="22"/>
                    <a:pt x="57" y="22"/>
                  </a:cubicBezTo>
                  <a:cubicBezTo>
                    <a:pt x="57" y="22"/>
                    <a:pt x="57" y="22"/>
                    <a:pt x="58" y="22"/>
                  </a:cubicBezTo>
                  <a:cubicBezTo>
                    <a:pt x="58" y="22"/>
                    <a:pt x="58" y="22"/>
                    <a:pt x="58" y="22"/>
                  </a:cubicBezTo>
                  <a:close/>
                  <a:moveTo>
                    <a:pt x="58" y="19"/>
                  </a:moveTo>
                  <a:cubicBezTo>
                    <a:pt x="58" y="19"/>
                    <a:pt x="58" y="19"/>
                    <a:pt x="58" y="19"/>
                  </a:cubicBezTo>
                  <a:cubicBezTo>
                    <a:pt x="57" y="19"/>
                    <a:pt x="57" y="19"/>
                    <a:pt x="57" y="19"/>
                  </a:cubicBezTo>
                  <a:cubicBezTo>
                    <a:pt x="56" y="19"/>
                    <a:pt x="56" y="19"/>
                    <a:pt x="55" y="19"/>
                  </a:cubicBezTo>
                  <a:cubicBezTo>
                    <a:pt x="55" y="19"/>
                    <a:pt x="55" y="19"/>
                    <a:pt x="55" y="19"/>
                  </a:cubicBezTo>
                  <a:cubicBezTo>
                    <a:pt x="54" y="19"/>
                    <a:pt x="53" y="18"/>
                    <a:pt x="53" y="18"/>
                  </a:cubicBezTo>
                  <a:cubicBezTo>
                    <a:pt x="53" y="18"/>
                    <a:pt x="52" y="18"/>
                    <a:pt x="52" y="18"/>
                  </a:cubicBezTo>
                  <a:cubicBezTo>
                    <a:pt x="52" y="18"/>
                    <a:pt x="51" y="18"/>
                    <a:pt x="50" y="18"/>
                  </a:cubicBezTo>
                  <a:cubicBezTo>
                    <a:pt x="50" y="18"/>
                    <a:pt x="49" y="18"/>
                    <a:pt x="49" y="18"/>
                  </a:cubicBezTo>
                  <a:cubicBezTo>
                    <a:pt x="49" y="18"/>
                    <a:pt x="48" y="18"/>
                    <a:pt x="47" y="17"/>
                  </a:cubicBezTo>
                  <a:cubicBezTo>
                    <a:pt x="47" y="17"/>
                    <a:pt x="47" y="17"/>
                    <a:pt x="47" y="17"/>
                  </a:cubicBezTo>
                  <a:cubicBezTo>
                    <a:pt x="46" y="17"/>
                    <a:pt x="46" y="17"/>
                    <a:pt x="45" y="17"/>
                  </a:cubicBezTo>
                  <a:cubicBezTo>
                    <a:pt x="45" y="17"/>
                    <a:pt x="44" y="17"/>
                    <a:pt x="44" y="17"/>
                  </a:cubicBezTo>
                  <a:cubicBezTo>
                    <a:pt x="44" y="16"/>
                    <a:pt x="43" y="16"/>
                    <a:pt x="42" y="16"/>
                  </a:cubicBezTo>
                  <a:cubicBezTo>
                    <a:pt x="42" y="16"/>
                    <a:pt x="42" y="16"/>
                    <a:pt x="42" y="16"/>
                  </a:cubicBezTo>
                  <a:cubicBezTo>
                    <a:pt x="41" y="16"/>
                    <a:pt x="41" y="16"/>
                    <a:pt x="41" y="16"/>
                  </a:cubicBezTo>
                  <a:cubicBezTo>
                    <a:pt x="41" y="15"/>
                    <a:pt x="41" y="15"/>
                    <a:pt x="41" y="15"/>
                  </a:cubicBezTo>
                  <a:cubicBezTo>
                    <a:pt x="42" y="15"/>
                    <a:pt x="42" y="15"/>
                    <a:pt x="42" y="15"/>
                  </a:cubicBezTo>
                  <a:cubicBezTo>
                    <a:pt x="42" y="15"/>
                    <a:pt x="42" y="14"/>
                    <a:pt x="42" y="14"/>
                  </a:cubicBezTo>
                  <a:cubicBezTo>
                    <a:pt x="42" y="14"/>
                    <a:pt x="42" y="14"/>
                    <a:pt x="42" y="14"/>
                  </a:cubicBezTo>
                  <a:cubicBezTo>
                    <a:pt x="43" y="13"/>
                    <a:pt x="43" y="13"/>
                    <a:pt x="43" y="13"/>
                  </a:cubicBezTo>
                  <a:cubicBezTo>
                    <a:pt x="43" y="13"/>
                    <a:pt x="43" y="13"/>
                    <a:pt x="43" y="13"/>
                  </a:cubicBezTo>
                  <a:cubicBezTo>
                    <a:pt x="43" y="12"/>
                    <a:pt x="44" y="12"/>
                    <a:pt x="44" y="12"/>
                  </a:cubicBezTo>
                  <a:cubicBezTo>
                    <a:pt x="44" y="12"/>
                    <a:pt x="44" y="12"/>
                    <a:pt x="44" y="11"/>
                  </a:cubicBezTo>
                  <a:cubicBezTo>
                    <a:pt x="44" y="11"/>
                    <a:pt x="44" y="11"/>
                    <a:pt x="44" y="11"/>
                  </a:cubicBezTo>
                  <a:cubicBezTo>
                    <a:pt x="44" y="11"/>
                    <a:pt x="45" y="11"/>
                    <a:pt x="45" y="10"/>
                  </a:cubicBezTo>
                  <a:cubicBezTo>
                    <a:pt x="45" y="10"/>
                    <a:pt x="45" y="10"/>
                    <a:pt x="45" y="10"/>
                  </a:cubicBezTo>
                  <a:cubicBezTo>
                    <a:pt x="45" y="10"/>
                    <a:pt x="45" y="10"/>
                    <a:pt x="45" y="10"/>
                  </a:cubicBezTo>
                  <a:cubicBezTo>
                    <a:pt x="45" y="9"/>
                    <a:pt x="46" y="9"/>
                    <a:pt x="46" y="9"/>
                  </a:cubicBezTo>
                  <a:cubicBezTo>
                    <a:pt x="46" y="9"/>
                    <a:pt x="46" y="9"/>
                    <a:pt x="46" y="9"/>
                  </a:cubicBezTo>
                  <a:cubicBezTo>
                    <a:pt x="46" y="9"/>
                    <a:pt x="46" y="8"/>
                    <a:pt x="46" y="8"/>
                  </a:cubicBezTo>
                  <a:cubicBezTo>
                    <a:pt x="47" y="8"/>
                    <a:pt x="47" y="8"/>
                    <a:pt x="47" y="8"/>
                  </a:cubicBezTo>
                  <a:cubicBezTo>
                    <a:pt x="47" y="8"/>
                    <a:pt x="47" y="8"/>
                    <a:pt x="47" y="7"/>
                  </a:cubicBezTo>
                  <a:cubicBezTo>
                    <a:pt x="47" y="7"/>
                    <a:pt x="47" y="7"/>
                    <a:pt x="47" y="7"/>
                  </a:cubicBezTo>
                  <a:cubicBezTo>
                    <a:pt x="47" y="7"/>
                    <a:pt x="47" y="7"/>
                    <a:pt x="48" y="7"/>
                  </a:cubicBezTo>
                  <a:cubicBezTo>
                    <a:pt x="48" y="7"/>
                    <a:pt x="48" y="7"/>
                    <a:pt x="48" y="7"/>
                  </a:cubicBezTo>
                  <a:cubicBezTo>
                    <a:pt x="48" y="6"/>
                    <a:pt x="48" y="6"/>
                    <a:pt x="48" y="6"/>
                  </a:cubicBezTo>
                  <a:cubicBezTo>
                    <a:pt x="48" y="6"/>
                    <a:pt x="48" y="6"/>
                    <a:pt x="48" y="6"/>
                  </a:cubicBezTo>
                  <a:cubicBezTo>
                    <a:pt x="49" y="5"/>
                    <a:pt x="49" y="5"/>
                    <a:pt x="49" y="5"/>
                  </a:cubicBezTo>
                  <a:cubicBezTo>
                    <a:pt x="52" y="4"/>
                    <a:pt x="55" y="4"/>
                    <a:pt x="58" y="4"/>
                  </a:cubicBezTo>
                  <a:lnTo>
                    <a:pt x="58" y="19"/>
                  </a:lnTo>
                  <a:close/>
                  <a:moveTo>
                    <a:pt x="90" y="15"/>
                  </a:moveTo>
                  <a:cubicBezTo>
                    <a:pt x="91" y="14"/>
                    <a:pt x="91" y="14"/>
                    <a:pt x="92" y="14"/>
                  </a:cubicBezTo>
                  <a:cubicBezTo>
                    <a:pt x="92" y="14"/>
                    <a:pt x="92" y="14"/>
                    <a:pt x="92" y="14"/>
                  </a:cubicBezTo>
                  <a:cubicBezTo>
                    <a:pt x="100" y="19"/>
                    <a:pt x="107" y="27"/>
                    <a:pt x="111" y="36"/>
                  </a:cubicBezTo>
                  <a:cubicBezTo>
                    <a:pt x="92" y="36"/>
                    <a:pt x="92" y="36"/>
                    <a:pt x="92" y="36"/>
                  </a:cubicBezTo>
                  <a:cubicBezTo>
                    <a:pt x="92" y="36"/>
                    <a:pt x="92" y="36"/>
                    <a:pt x="92" y="36"/>
                  </a:cubicBezTo>
                  <a:cubicBezTo>
                    <a:pt x="92" y="35"/>
                    <a:pt x="92" y="35"/>
                    <a:pt x="92" y="35"/>
                  </a:cubicBezTo>
                  <a:cubicBezTo>
                    <a:pt x="92" y="34"/>
                    <a:pt x="92" y="34"/>
                    <a:pt x="91" y="34"/>
                  </a:cubicBezTo>
                  <a:cubicBezTo>
                    <a:pt x="91" y="33"/>
                    <a:pt x="91" y="33"/>
                    <a:pt x="91" y="32"/>
                  </a:cubicBezTo>
                  <a:cubicBezTo>
                    <a:pt x="91" y="32"/>
                    <a:pt x="90" y="32"/>
                    <a:pt x="90" y="31"/>
                  </a:cubicBezTo>
                  <a:cubicBezTo>
                    <a:pt x="90" y="31"/>
                    <a:pt x="90" y="30"/>
                    <a:pt x="90" y="30"/>
                  </a:cubicBezTo>
                  <a:cubicBezTo>
                    <a:pt x="89" y="29"/>
                    <a:pt x="89" y="29"/>
                    <a:pt x="89" y="28"/>
                  </a:cubicBezTo>
                  <a:cubicBezTo>
                    <a:pt x="89" y="28"/>
                    <a:pt x="88" y="27"/>
                    <a:pt x="88" y="27"/>
                  </a:cubicBezTo>
                  <a:cubicBezTo>
                    <a:pt x="88" y="26"/>
                    <a:pt x="88" y="26"/>
                    <a:pt x="88" y="25"/>
                  </a:cubicBezTo>
                  <a:cubicBezTo>
                    <a:pt x="87" y="25"/>
                    <a:pt x="87" y="25"/>
                    <a:pt x="87" y="24"/>
                  </a:cubicBezTo>
                  <a:cubicBezTo>
                    <a:pt x="87" y="24"/>
                    <a:pt x="86" y="23"/>
                    <a:pt x="86" y="23"/>
                  </a:cubicBezTo>
                  <a:cubicBezTo>
                    <a:pt x="86" y="22"/>
                    <a:pt x="86" y="22"/>
                    <a:pt x="86" y="22"/>
                  </a:cubicBezTo>
                  <a:cubicBezTo>
                    <a:pt x="85" y="21"/>
                    <a:pt x="85" y="21"/>
                    <a:pt x="85" y="20"/>
                  </a:cubicBezTo>
                  <a:cubicBezTo>
                    <a:pt x="85" y="20"/>
                    <a:pt x="84" y="20"/>
                    <a:pt x="84" y="19"/>
                  </a:cubicBezTo>
                  <a:cubicBezTo>
                    <a:pt x="84" y="19"/>
                    <a:pt x="84" y="18"/>
                    <a:pt x="83" y="18"/>
                  </a:cubicBezTo>
                  <a:cubicBezTo>
                    <a:pt x="83" y="18"/>
                    <a:pt x="83" y="18"/>
                    <a:pt x="83" y="18"/>
                  </a:cubicBezTo>
                  <a:cubicBezTo>
                    <a:pt x="83" y="18"/>
                    <a:pt x="83" y="18"/>
                    <a:pt x="83" y="18"/>
                  </a:cubicBezTo>
                  <a:cubicBezTo>
                    <a:pt x="83" y="18"/>
                    <a:pt x="83" y="18"/>
                    <a:pt x="83" y="18"/>
                  </a:cubicBezTo>
                  <a:cubicBezTo>
                    <a:pt x="83" y="18"/>
                    <a:pt x="84" y="17"/>
                    <a:pt x="84" y="17"/>
                  </a:cubicBezTo>
                  <a:cubicBezTo>
                    <a:pt x="84" y="17"/>
                    <a:pt x="84" y="17"/>
                    <a:pt x="85" y="17"/>
                  </a:cubicBezTo>
                  <a:cubicBezTo>
                    <a:pt x="85" y="17"/>
                    <a:pt x="86" y="17"/>
                    <a:pt x="87" y="16"/>
                  </a:cubicBezTo>
                  <a:cubicBezTo>
                    <a:pt x="87" y="16"/>
                    <a:pt x="87" y="16"/>
                    <a:pt x="87" y="16"/>
                  </a:cubicBezTo>
                  <a:cubicBezTo>
                    <a:pt x="88" y="16"/>
                    <a:pt x="89" y="15"/>
                    <a:pt x="90" y="15"/>
                  </a:cubicBezTo>
                  <a:cubicBezTo>
                    <a:pt x="90" y="15"/>
                    <a:pt x="90" y="15"/>
                    <a:pt x="90" y="15"/>
                  </a:cubicBezTo>
                  <a:close/>
                  <a:moveTo>
                    <a:pt x="89" y="11"/>
                  </a:moveTo>
                  <a:cubicBezTo>
                    <a:pt x="89" y="11"/>
                    <a:pt x="89" y="12"/>
                    <a:pt x="89" y="12"/>
                  </a:cubicBezTo>
                  <a:cubicBezTo>
                    <a:pt x="89" y="12"/>
                    <a:pt x="88" y="12"/>
                    <a:pt x="88" y="12"/>
                  </a:cubicBezTo>
                  <a:cubicBezTo>
                    <a:pt x="88" y="12"/>
                    <a:pt x="87" y="12"/>
                    <a:pt x="86" y="13"/>
                  </a:cubicBezTo>
                  <a:cubicBezTo>
                    <a:pt x="86" y="13"/>
                    <a:pt x="86" y="13"/>
                    <a:pt x="85" y="13"/>
                  </a:cubicBezTo>
                  <a:cubicBezTo>
                    <a:pt x="85" y="13"/>
                    <a:pt x="84" y="14"/>
                    <a:pt x="83" y="14"/>
                  </a:cubicBezTo>
                  <a:cubicBezTo>
                    <a:pt x="83" y="14"/>
                    <a:pt x="83" y="14"/>
                    <a:pt x="83" y="14"/>
                  </a:cubicBezTo>
                  <a:cubicBezTo>
                    <a:pt x="82" y="14"/>
                    <a:pt x="82" y="14"/>
                    <a:pt x="81" y="15"/>
                  </a:cubicBezTo>
                  <a:cubicBezTo>
                    <a:pt x="81" y="14"/>
                    <a:pt x="80" y="13"/>
                    <a:pt x="80" y="12"/>
                  </a:cubicBezTo>
                  <a:cubicBezTo>
                    <a:pt x="80" y="12"/>
                    <a:pt x="80" y="12"/>
                    <a:pt x="80" y="12"/>
                  </a:cubicBezTo>
                  <a:cubicBezTo>
                    <a:pt x="79" y="11"/>
                    <a:pt x="79" y="11"/>
                    <a:pt x="79" y="11"/>
                  </a:cubicBezTo>
                  <a:cubicBezTo>
                    <a:pt x="79" y="11"/>
                    <a:pt x="79" y="10"/>
                    <a:pt x="79" y="10"/>
                  </a:cubicBezTo>
                  <a:cubicBezTo>
                    <a:pt x="78" y="10"/>
                    <a:pt x="78" y="10"/>
                    <a:pt x="78" y="10"/>
                  </a:cubicBezTo>
                  <a:cubicBezTo>
                    <a:pt x="78" y="10"/>
                    <a:pt x="78" y="9"/>
                    <a:pt x="78" y="9"/>
                  </a:cubicBezTo>
                  <a:cubicBezTo>
                    <a:pt x="78" y="9"/>
                    <a:pt x="78" y="9"/>
                    <a:pt x="78" y="9"/>
                  </a:cubicBezTo>
                  <a:cubicBezTo>
                    <a:pt x="77" y="9"/>
                    <a:pt x="77" y="8"/>
                    <a:pt x="77" y="8"/>
                  </a:cubicBezTo>
                  <a:cubicBezTo>
                    <a:pt x="77" y="8"/>
                    <a:pt x="77" y="8"/>
                    <a:pt x="77" y="8"/>
                  </a:cubicBezTo>
                  <a:cubicBezTo>
                    <a:pt x="77" y="8"/>
                    <a:pt x="77" y="7"/>
                    <a:pt x="76" y="7"/>
                  </a:cubicBezTo>
                  <a:cubicBezTo>
                    <a:pt x="76" y="7"/>
                    <a:pt x="76" y="7"/>
                    <a:pt x="76" y="7"/>
                  </a:cubicBezTo>
                  <a:cubicBezTo>
                    <a:pt x="76" y="7"/>
                    <a:pt x="76" y="6"/>
                    <a:pt x="76" y="6"/>
                  </a:cubicBezTo>
                  <a:cubicBezTo>
                    <a:pt x="76" y="6"/>
                    <a:pt x="76" y="6"/>
                    <a:pt x="76" y="6"/>
                  </a:cubicBezTo>
                  <a:cubicBezTo>
                    <a:pt x="75" y="6"/>
                    <a:pt x="75" y="6"/>
                    <a:pt x="75" y="6"/>
                  </a:cubicBezTo>
                  <a:cubicBezTo>
                    <a:pt x="80" y="7"/>
                    <a:pt x="85" y="9"/>
                    <a:pt x="89" y="11"/>
                  </a:cubicBezTo>
                  <a:close/>
                  <a:moveTo>
                    <a:pt x="62" y="4"/>
                  </a:moveTo>
                  <a:cubicBezTo>
                    <a:pt x="65" y="4"/>
                    <a:pt x="67" y="4"/>
                    <a:pt x="70" y="5"/>
                  </a:cubicBezTo>
                  <a:cubicBezTo>
                    <a:pt x="71" y="6"/>
                    <a:pt x="72" y="7"/>
                    <a:pt x="74" y="10"/>
                  </a:cubicBezTo>
                  <a:cubicBezTo>
                    <a:pt x="74" y="10"/>
                    <a:pt x="74" y="10"/>
                    <a:pt x="74" y="10"/>
                  </a:cubicBezTo>
                  <a:cubicBezTo>
                    <a:pt x="74" y="10"/>
                    <a:pt x="74" y="10"/>
                    <a:pt x="75" y="11"/>
                  </a:cubicBezTo>
                  <a:cubicBezTo>
                    <a:pt x="75" y="11"/>
                    <a:pt x="75" y="11"/>
                    <a:pt x="75" y="11"/>
                  </a:cubicBezTo>
                  <a:cubicBezTo>
                    <a:pt x="75" y="11"/>
                    <a:pt x="75" y="11"/>
                    <a:pt x="75" y="12"/>
                  </a:cubicBezTo>
                  <a:cubicBezTo>
                    <a:pt x="75" y="12"/>
                    <a:pt x="75" y="12"/>
                    <a:pt x="75" y="12"/>
                  </a:cubicBezTo>
                  <a:cubicBezTo>
                    <a:pt x="76" y="12"/>
                    <a:pt x="76" y="12"/>
                    <a:pt x="76" y="13"/>
                  </a:cubicBezTo>
                  <a:cubicBezTo>
                    <a:pt x="76" y="13"/>
                    <a:pt x="76" y="13"/>
                    <a:pt x="76" y="13"/>
                  </a:cubicBezTo>
                  <a:cubicBezTo>
                    <a:pt x="76" y="13"/>
                    <a:pt x="77" y="14"/>
                    <a:pt x="77" y="14"/>
                  </a:cubicBezTo>
                  <a:cubicBezTo>
                    <a:pt x="77" y="14"/>
                    <a:pt x="77" y="14"/>
                    <a:pt x="77" y="14"/>
                  </a:cubicBezTo>
                  <a:cubicBezTo>
                    <a:pt x="77" y="15"/>
                    <a:pt x="77" y="15"/>
                    <a:pt x="77" y="15"/>
                  </a:cubicBezTo>
                  <a:cubicBezTo>
                    <a:pt x="78" y="15"/>
                    <a:pt x="78" y="15"/>
                    <a:pt x="78" y="15"/>
                  </a:cubicBezTo>
                  <a:cubicBezTo>
                    <a:pt x="78" y="16"/>
                    <a:pt x="78" y="16"/>
                    <a:pt x="78" y="16"/>
                  </a:cubicBezTo>
                  <a:cubicBezTo>
                    <a:pt x="78" y="16"/>
                    <a:pt x="78" y="16"/>
                    <a:pt x="78" y="16"/>
                  </a:cubicBezTo>
                  <a:cubicBezTo>
                    <a:pt x="77" y="16"/>
                    <a:pt x="77" y="16"/>
                    <a:pt x="77" y="16"/>
                  </a:cubicBezTo>
                  <a:cubicBezTo>
                    <a:pt x="76" y="16"/>
                    <a:pt x="76" y="16"/>
                    <a:pt x="75" y="17"/>
                  </a:cubicBezTo>
                  <a:cubicBezTo>
                    <a:pt x="75" y="17"/>
                    <a:pt x="75" y="17"/>
                    <a:pt x="74" y="17"/>
                  </a:cubicBezTo>
                  <a:cubicBezTo>
                    <a:pt x="74" y="17"/>
                    <a:pt x="73" y="17"/>
                    <a:pt x="73" y="17"/>
                  </a:cubicBezTo>
                  <a:cubicBezTo>
                    <a:pt x="73" y="17"/>
                    <a:pt x="72" y="17"/>
                    <a:pt x="72" y="17"/>
                  </a:cubicBezTo>
                  <a:cubicBezTo>
                    <a:pt x="71" y="18"/>
                    <a:pt x="71" y="18"/>
                    <a:pt x="70" y="18"/>
                  </a:cubicBezTo>
                  <a:cubicBezTo>
                    <a:pt x="70" y="18"/>
                    <a:pt x="70" y="18"/>
                    <a:pt x="70" y="18"/>
                  </a:cubicBezTo>
                  <a:cubicBezTo>
                    <a:pt x="69" y="18"/>
                    <a:pt x="68" y="18"/>
                    <a:pt x="67" y="18"/>
                  </a:cubicBezTo>
                  <a:cubicBezTo>
                    <a:pt x="67" y="18"/>
                    <a:pt x="67" y="18"/>
                    <a:pt x="67" y="18"/>
                  </a:cubicBezTo>
                  <a:cubicBezTo>
                    <a:pt x="66" y="18"/>
                    <a:pt x="66" y="18"/>
                    <a:pt x="65" y="19"/>
                  </a:cubicBezTo>
                  <a:cubicBezTo>
                    <a:pt x="65" y="19"/>
                    <a:pt x="65" y="19"/>
                    <a:pt x="64" y="19"/>
                  </a:cubicBezTo>
                  <a:cubicBezTo>
                    <a:pt x="64" y="19"/>
                    <a:pt x="63" y="19"/>
                    <a:pt x="63" y="19"/>
                  </a:cubicBezTo>
                  <a:cubicBezTo>
                    <a:pt x="63" y="19"/>
                    <a:pt x="62" y="19"/>
                    <a:pt x="62" y="19"/>
                  </a:cubicBezTo>
                  <a:cubicBezTo>
                    <a:pt x="62" y="19"/>
                    <a:pt x="62" y="19"/>
                    <a:pt x="62" y="19"/>
                  </a:cubicBezTo>
                  <a:lnTo>
                    <a:pt x="62" y="4"/>
                  </a:lnTo>
                  <a:close/>
                  <a:moveTo>
                    <a:pt x="62" y="22"/>
                  </a:moveTo>
                  <a:cubicBezTo>
                    <a:pt x="62" y="22"/>
                    <a:pt x="62" y="22"/>
                    <a:pt x="62" y="22"/>
                  </a:cubicBezTo>
                  <a:cubicBezTo>
                    <a:pt x="62" y="22"/>
                    <a:pt x="62" y="22"/>
                    <a:pt x="62" y="22"/>
                  </a:cubicBezTo>
                  <a:cubicBezTo>
                    <a:pt x="63" y="22"/>
                    <a:pt x="63" y="22"/>
                    <a:pt x="63" y="22"/>
                  </a:cubicBezTo>
                  <a:cubicBezTo>
                    <a:pt x="64" y="22"/>
                    <a:pt x="64" y="22"/>
                    <a:pt x="65" y="22"/>
                  </a:cubicBezTo>
                  <a:cubicBezTo>
                    <a:pt x="65" y="22"/>
                    <a:pt x="65" y="22"/>
                    <a:pt x="66" y="22"/>
                  </a:cubicBezTo>
                  <a:cubicBezTo>
                    <a:pt x="66" y="22"/>
                    <a:pt x="67" y="22"/>
                    <a:pt x="67" y="22"/>
                  </a:cubicBezTo>
                  <a:cubicBezTo>
                    <a:pt x="67" y="22"/>
                    <a:pt x="68" y="22"/>
                    <a:pt x="68" y="22"/>
                  </a:cubicBezTo>
                  <a:cubicBezTo>
                    <a:pt x="69" y="22"/>
                    <a:pt x="69" y="21"/>
                    <a:pt x="70" y="21"/>
                  </a:cubicBezTo>
                  <a:cubicBezTo>
                    <a:pt x="70" y="21"/>
                    <a:pt x="70" y="21"/>
                    <a:pt x="71" y="21"/>
                  </a:cubicBezTo>
                  <a:cubicBezTo>
                    <a:pt x="71" y="21"/>
                    <a:pt x="72" y="21"/>
                    <a:pt x="73" y="21"/>
                  </a:cubicBezTo>
                  <a:cubicBezTo>
                    <a:pt x="73" y="21"/>
                    <a:pt x="73" y="21"/>
                    <a:pt x="73" y="21"/>
                  </a:cubicBezTo>
                  <a:cubicBezTo>
                    <a:pt x="74" y="20"/>
                    <a:pt x="75" y="20"/>
                    <a:pt x="75" y="20"/>
                  </a:cubicBezTo>
                  <a:cubicBezTo>
                    <a:pt x="76" y="20"/>
                    <a:pt x="76" y="20"/>
                    <a:pt x="76" y="20"/>
                  </a:cubicBezTo>
                  <a:cubicBezTo>
                    <a:pt x="77" y="20"/>
                    <a:pt x="78" y="20"/>
                    <a:pt x="78" y="19"/>
                  </a:cubicBezTo>
                  <a:cubicBezTo>
                    <a:pt x="78" y="19"/>
                    <a:pt x="79" y="19"/>
                    <a:pt x="79" y="19"/>
                  </a:cubicBezTo>
                  <a:cubicBezTo>
                    <a:pt x="79" y="19"/>
                    <a:pt x="80" y="19"/>
                    <a:pt x="80" y="19"/>
                  </a:cubicBezTo>
                  <a:cubicBezTo>
                    <a:pt x="80" y="19"/>
                    <a:pt x="80" y="19"/>
                    <a:pt x="80" y="19"/>
                  </a:cubicBezTo>
                  <a:cubicBezTo>
                    <a:pt x="81" y="20"/>
                    <a:pt x="81" y="20"/>
                    <a:pt x="81" y="21"/>
                  </a:cubicBezTo>
                  <a:cubicBezTo>
                    <a:pt x="81" y="21"/>
                    <a:pt x="82" y="21"/>
                    <a:pt x="82" y="22"/>
                  </a:cubicBezTo>
                  <a:cubicBezTo>
                    <a:pt x="82" y="22"/>
                    <a:pt x="82" y="23"/>
                    <a:pt x="82" y="23"/>
                  </a:cubicBezTo>
                  <a:cubicBezTo>
                    <a:pt x="83" y="24"/>
                    <a:pt x="83" y="24"/>
                    <a:pt x="84" y="25"/>
                  </a:cubicBezTo>
                  <a:cubicBezTo>
                    <a:pt x="84" y="25"/>
                    <a:pt x="84" y="26"/>
                    <a:pt x="84" y="26"/>
                  </a:cubicBezTo>
                  <a:cubicBezTo>
                    <a:pt x="84" y="26"/>
                    <a:pt x="84" y="27"/>
                    <a:pt x="85" y="28"/>
                  </a:cubicBezTo>
                  <a:cubicBezTo>
                    <a:pt x="85" y="28"/>
                    <a:pt x="85" y="28"/>
                    <a:pt x="85" y="29"/>
                  </a:cubicBezTo>
                  <a:cubicBezTo>
                    <a:pt x="85" y="29"/>
                    <a:pt x="86" y="29"/>
                    <a:pt x="86" y="30"/>
                  </a:cubicBezTo>
                  <a:cubicBezTo>
                    <a:pt x="86" y="30"/>
                    <a:pt x="86" y="31"/>
                    <a:pt x="86" y="31"/>
                  </a:cubicBezTo>
                  <a:cubicBezTo>
                    <a:pt x="87" y="31"/>
                    <a:pt x="87" y="32"/>
                    <a:pt x="87" y="32"/>
                  </a:cubicBezTo>
                  <a:cubicBezTo>
                    <a:pt x="87" y="33"/>
                    <a:pt x="87" y="33"/>
                    <a:pt x="87" y="33"/>
                  </a:cubicBezTo>
                  <a:cubicBezTo>
                    <a:pt x="88" y="34"/>
                    <a:pt x="88" y="34"/>
                    <a:pt x="88" y="35"/>
                  </a:cubicBezTo>
                  <a:cubicBezTo>
                    <a:pt x="88" y="35"/>
                    <a:pt x="88" y="35"/>
                    <a:pt x="88" y="36"/>
                  </a:cubicBezTo>
                  <a:cubicBezTo>
                    <a:pt x="88" y="36"/>
                    <a:pt x="88" y="36"/>
                    <a:pt x="88" y="36"/>
                  </a:cubicBezTo>
                  <a:cubicBezTo>
                    <a:pt x="62" y="36"/>
                    <a:pt x="62" y="36"/>
                    <a:pt x="62" y="36"/>
                  </a:cubicBezTo>
                  <a:lnTo>
                    <a:pt x="62" y="22"/>
                  </a:lnTo>
                  <a:close/>
                  <a:moveTo>
                    <a:pt x="62" y="39"/>
                  </a:moveTo>
                  <a:cubicBezTo>
                    <a:pt x="90" y="39"/>
                    <a:pt x="90" y="39"/>
                    <a:pt x="90" y="39"/>
                  </a:cubicBezTo>
                  <a:cubicBezTo>
                    <a:pt x="90" y="39"/>
                    <a:pt x="90" y="40"/>
                    <a:pt x="90" y="40"/>
                  </a:cubicBezTo>
                  <a:cubicBezTo>
                    <a:pt x="90" y="41"/>
                    <a:pt x="90" y="41"/>
                    <a:pt x="91" y="41"/>
                  </a:cubicBezTo>
                  <a:cubicBezTo>
                    <a:pt x="91" y="42"/>
                    <a:pt x="91" y="42"/>
                    <a:pt x="91" y="43"/>
                  </a:cubicBezTo>
                  <a:cubicBezTo>
                    <a:pt x="91" y="43"/>
                    <a:pt x="91" y="44"/>
                    <a:pt x="91" y="44"/>
                  </a:cubicBezTo>
                  <a:cubicBezTo>
                    <a:pt x="91" y="45"/>
                    <a:pt x="92" y="45"/>
                    <a:pt x="92" y="45"/>
                  </a:cubicBezTo>
                  <a:cubicBezTo>
                    <a:pt x="82" y="46"/>
                    <a:pt x="74" y="52"/>
                    <a:pt x="71" y="60"/>
                  </a:cubicBezTo>
                  <a:cubicBezTo>
                    <a:pt x="62" y="60"/>
                    <a:pt x="62" y="60"/>
                    <a:pt x="62" y="60"/>
                  </a:cubicBezTo>
                  <a:lnTo>
                    <a:pt x="62" y="39"/>
                  </a:lnTo>
                  <a:close/>
                  <a:moveTo>
                    <a:pt x="62" y="63"/>
                  </a:moveTo>
                  <a:cubicBezTo>
                    <a:pt x="70" y="63"/>
                    <a:pt x="70" y="63"/>
                    <a:pt x="70" y="63"/>
                  </a:cubicBezTo>
                  <a:cubicBezTo>
                    <a:pt x="69" y="65"/>
                    <a:pt x="69" y="68"/>
                    <a:pt x="69" y="70"/>
                  </a:cubicBezTo>
                  <a:cubicBezTo>
                    <a:pt x="69" y="75"/>
                    <a:pt x="70" y="79"/>
                    <a:pt x="73" y="83"/>
                  </a:cubicBezTo>
                  <a:cubicBezTo>
                    <a:pt x="62" y="83"/>
                    <a:pt x="62" y="83"/>
                    <a:pt x="62" y="83"/>
                  </a:cubicBezTo>
                  <a:lnTo>
                    <a:pt x="62" y="63"/>
                  </a:lnTo>
                  <a:close/>
                  <a:moveTo>
                    <a:pt x="62" y="86"/>
                  </a:moveTo>
                  <a:cubicBezTo>
                    <a:pt x="75" y="86"/>
                    <a:pt x="75" y="86"/>
                    <a:pt x="75" y="86"/>
                  </a:cubicBezTo>
                  <a:cubicBezTo>
                    <a:pt x="78" y="89"/>
                    <a:pt x="81" y="91"/>
                    <a:pt x="85" y="93"/>
                  </a:cubicBezTo>
                  <a:cubicBezTo>
                    <a:pt x="85" y="93"/>
                    <a:pt x="85" y="93"/>
                    <a:pt x="84" y="93"/>
                  </a:cubicBezTo>
                  <a:cubicBezTo>
                    <a:pt x="84" y="93"/>
                    <a:pt x="84" y="94"/>
                    <a:pt x="84" y="94"/>
                  </a:cubicBezTo>
                  <a:cubicBezTo>
                    <a:pt x="84" y="94"/>
                    <a:pt x="83" y="95"/>
                    <a:pt x="83" y="96"/>
                  </a:cubicBezTo>
                  <a:cubicBezTo>
                    <a:pt x="83" y="96"/>
                    <a:pt x="83" y="96"/>
                    <a:pt x="83" y="96"/>
                  </a:cubicBezTo>
                  <a:cubicBezTo>
                    <a:pt x="82" y="97"/>
                    <a:pt x="82" y="98"/>
                    <a:pt x="82" y="98"/>
                  </a:cubicBezTo>
                  <a:cubicBezTo>
                    <a:pt x="81" y="98"/>
                    <a:pt x="81" y="99"/>
                    <a:pt x="81" y="99"/>
                  </a:cubicBezTo>
                  <a:cubicBezTo>
                    <a:pt x="81" y="99"/>
                    <a:pt x="81" y="100"/>
                    <a:pt x="80" y="101"/>
                  </a:cubicBezTo>
                  <a:cubicBezTo>
                    <a:pt x="80" y="101"/>
                    <a:pt x="80" y="101"/>
                    <a:pt x="80" y="101"/>
                  </a:cubicBezTo>
                  <a:cubicBezTo>
                    <a:pt x="80" y="101"/>
                    <a:pt x="79" y="102"/>
                    <a:pt x="79" y="102"/>
                  </a:cubicBezTo>
                  <a:cubicBezTo>
                    <a:pt x="79" y="102"/>
                    <a:pt x="79" y="102"/>
                    <a:pt x="79" y="102"/>
                  </a:cubicBezTo>
                  <a:cubicBezTo>
                    <a:pt x="78" y="102"/>
                    <a:pt x="78" y="102"/>
                    <a:pt x="77" y="102"/>
                  </a:cubicBezTo>
                  <a:cubicBezTo>
                    <a:pt x="77" y="102"/>
                    <a:pt x="77" y="102"/>
                    <a:pt x="76" y="101"/>
                  </a:cubicBezTo>
                  <a:cubicBezTo>
                    <a:pt x="76" y="101"/>
                    <a:pt x="75" y="101"/>
                    <a:pt x="75" y="101"/>
                  </a:cubicBezTo>
                  <a:cubicBezTo>
                    <a:pt x="75" y="101"/>
                    <a:pt x="74" y="101"/>
                    <a:pt x="73" y="101"/>
                  </a:cubicBezTo>
                  <a:cubicBezTo>
                    <a:pt x="73" y="101"/>
                    <a:pt x="73" y="101"/>
                    <a:pt x="73" y="101"/>
                  </a:cubicBezTo>
                  <a:cubicBezTo>
                    <a:pt x="72" y="101"/>
                    <a:pt x="71" y="101"/>
                    <a:pt x="70" y="100"/>
                  </a:cubicBezTo>
                  <a:cubicBezTo>
                    <a:pt x="70" y="100"/>
                    <a:pt x="70" y="100"/>
                    <a:pt x="70" y="100"/>
                  </a:cubicBezTo>
                  <a:cubicBezTo>
                    <a:pt x="69" y="100"/>
                    <a:pt x="69" y="100"/>
                    <a:pt x="68" y="100"/>
                  </a:cubicBezTo>
                  <a:cubicBezTo>
                    <a:pt x="68" y="100"/>
                    <a:pt x="67" y="100"/>
                    <a:pt x="67" y="100"/>
                  </a:cubicBezTo>
                  <a:cubicBezTo>
                    <a:pt x="67" y="100"/>
                    <a:pt x="66" y="100"/>
                    <a:pt x="66" y="100"/>
                  </a:cubicBezTo>
                  <a:cubicBezTo>
                    <a:pt x="65" y="100"/>
                    <a:pt x="65" y="100"/>
                    <a:pt x="65" y="100"/>
                  </a:cubicBezTo>
                  <a:cubicBezTo>
                    <a:pt x="64" y="100"/>
                    <a:pt x="64" y="100"/>
                    <a:pt x="63" y="100"/>
                  </a:cubicBezTo>
                  <a:cubicBezTo>
                    <a:pt x="63" y="100"/>
                    <a:pt x="63" y="100"/>
                    <a:pt x="62" y="100"/>
                  </a:cubicBezTo>
                  <a:cubicBezTo>
                    <a:pt x="62" y="100"/>
                    <a:pt x="62" y="100"/>
                    <a:pt x="62" y="100"/>
                  </a:cubicBezTo>
                  <a:lnTo>
                    <a:pt x="62" y="86"/>
                  </a:lnTo>
                  <a:close/>
                  <a:moveTo>
                    <a:pt x="74" y="109"/>
                  </a:moveTo>
                  <a:cubicBezTo>
                    <a:pt x="74" y="109"/>
                    <a:pt x="74" y="110"/>
                    <a:pt x="74" y="110"/>
                  </a:cubicBezTo>
                  <a:cubicBezTo>
                    <a:pt x="74" y="110"/>
                    <a:pt x="74" y="110"/>
                    <a:pt x="74" y="110"/>
                  </a:cubicBezTo>
                  <a:cubicBezTo>
                    <a:pt x="74" y="110"/>
                    <a:pt x="73" y="111"/>
                    <a:pt x="73" y="111"/>
                  </a:cubicBezTo>
                  <a:cubicBezTo>
                    <a:pt x="73" y="111"/>
                    <a:pt x="73" y="111"/>
                    <a:pt x="73" y="111"/>
                  </a:cubicBezTo>
                  <a:cubicBezTo>
                    <a:pt x="73" y="111"/>
                    <a:pt x="73" y="112"/>
                    <a:pt x="73" y="112"/>
                  </a:cubicBezTo>
                  <a:cubicBezTo>
                    <a:pt x="72" y="112"/>
                    <a:pt x="72" y="112"/>
                    <a:pt x="72" y="112"/>
                  </a:cubicBezTo>
                  <a:cubicBezTo>
                    <a:pt x="72" y="112"/>
                    <a:pt x="72" y="112"/>
                    <a:pt x="72" y="113"/>
                  </a:cubicBezTo>
                  <a:cubicBezTo>
                    <a:pt x="72" y="113"/>
                    <a:pt x="72" y="113"/>
                    <a:pt x="72" y="113"/>
                  </a:cubicBezTo>
                  <a:cubicBezTo>
                    <a:pt x="72" y="113"/>
                    <a:pt x="72" y="113"/>
                    <a:pt x="71" y="113"/>
                  </a:cubicBezTo>
                  <a:cubicBezTo>
                    <a:pt x="71" y="114"/>
                    <a:pt x="70" y="115"/>
                    <a:pt x="69" y="116"/>
                  </a:cubicBezTo>
                  <a:cubicBezTo>
                    <a:pt x="67" y="116"/>
                    <a:pt x="64" y="116"/>
                    <a:pt x="62" y="116"/>
                  </a:cubicBezTo>
                  <a:cubicBezTo>
                    <a:pt x="62" y="103"/>
                    <a:pt x="62" y="103"/>
                    <a:pt x="62" y="103"/>
                  </a:cubicBezTo>
                  <a:cubicBezTo>
                    <a:pt x="62" y="103"/>
                    <a:pt x="62" y="103"/>
                    <a:pt x="62" y="103"/>
                  </a:cubicBezTo>
                  <a:cubicBezTo>
                    <a:pt x="63" y="103"/>
                    <a:pt x="63" y="103"/>
                    <a:pt x="63" y="103"/>
                  </a:cubicBezTo>
                  <a:cubicBezTo>
                    <a:pt x="63" y="103"/>
                    <a:pt x="64" y="103"/>
                    <a:pt x="65" y="103"/>
                  </a:cubicBezTo>
                  <a:cubicBezTo>
                    <a:pt x="65" y="103"/>
                    <a:pt x="65" y="103"/>
                    <a:pt x="65" y="103"/>
                  </a:cubicBezTo>
                  <a:cubicBezTo>
                    <a:pt x="66" y="103"/>
                    <a:pt x="66" y="103"/>
                    <a:pt x="67" y="104"/>
                  </a:cubicBezTo>
                  <a:cubicBezTo>
                    <a:pt x="67" y="104"/>
                    <a:pt x="67" y="104"/>
                    <a:pt x="67" y="104"/>
                  </a:cubicBezTo>
                  <a:cubicBezTo>
                    <a:pt x="68" y="104"/>
                    <a:pt x="69" y="104"/>
                    <a:pt x="70" y="104"/>
                  </a:cubicBezTo>
                  <a:cubicBezTo>
                    <a:pt x="70" y="104"/>
                    <a:pt x="70" y="104"/>
                    <a:pt x="70" y="104"/>
                  </a:cubicBezTo>
                  <a:cubicBezTo>
                    <a:pt x="71" y="104"/>
                    <a:pt x="71" y="104"/>
                    <a:pt x="72" y="104"/>
                  </a:cubicBezTo>
                  <a:cubicBezTo>
                    <a:pt x="72" y="104"/>
                    <a:pt x="72" y="104"/>
                    <a:pt x="73" y="104"/>
                  </a:cubicBezTo>
                  <a:cubicBezTo>
                    <a:pt x="73" y="104"/>
                    <a:pt x="74" y="104"/>
                    <a:pt x="74" y="105"/>
                  </a:cubicBezTo>
                  <a:cubicBezTo>
                    <a:pt x="74" y="105"/>
                    <a:pt x="75" y="105"/>
                    <a:pt x="75" y="105"/>
                  </a:cubicBezTo>
                  <a:cubicBezTo>
                    <a:pt x="76" y="105"/>
                    <a:pt x="76" y="105"/>
                    <a:pt x="77" y="105"/>
                  </a:cubicBezTo>
                  <a:cubicBezTo>
                    <a:pt x="77" y="105"/>
                    <a:pt x="77" y="105"/>
                    <a:pt x="77" y="105"/>
                  </a:cubicBezTo>
                  <a:cubicBezTo>
                    <a:pt x="77" y="105"/>
                    <a:pt x="77" y="105"/>
                    <a:pt x="77" y="105"/>
                  </a:cubicBezTo>
                  <a:cubicBezTo>
                    <a:pt x="77" y="105"/>
                    <a:pt x="77" y="105"/>
                    <a:pt x="77" y="106"/>
                  </a:cubicBezTo>
                  <a:cubicBezTo>
                    <a:pt x="77" y="106"/>
                    <a:pt x="77" y="106"/>
                    <a:pt x="77" y="106"/>
                  </a:cubicBezTo>
                  <a:cubicBezTo>
                    <a:pt x="76" y="106"/>
                    <a:pt x="76" y="107"/>
                    <a:pt x="76" y="107"/>
                  </a:cubicBezTo>
                  <a:cubicBezTo>
                    <a:pt x="76" y="107"/>
                    <a:pt x="76" y="107"/>
                    <a:pt x="76" y="108"/>
                  </a:cubicBezTo>
                  <a:cubicBezTo>
                    <a:pt x="75" y="108"/>
                    <a:pt x="75" y="108"/>
                    <a:pt x="75" y="108"/>
                  </a:cubicBezTo>
                  <a:cubicBezTo>
                    <a:pt x="75" y="108"/>
                    <a:pt x="75" y="109"/>
                    <a:pt x="75" y="109"/>
                  </a:cubicBezTo>
                  <a:cubicBezTo>
                    <a:pt x="75" y="109"/>
                    <a:pt x="75" y="109"/>
                    <a:pt x="74" y="109"/>
                  </a:cubicBezTo>
                  <a:close/>
                  <a:moveTo>
                    <a:pt x="75" y="115"/>
                  </a:moveTo>
                  <a:cubicBezTo>
                    <a:pt x="75" y="114"/>
                    <a:pt x="76" y="113"/>
                    <a:pt x="77" y="112"/>
                  </a:cubicBezTo>
                  <a:cubicBezTo>
                    <a:pt x="77" y="112"/>
                    <a:pt x="77" y="111"/>
                    <a:pt x="77" y="111"/>
                  </a:cubicBezTo>
                  <a:cubicBezTo>
                    <a:pt x="77" y="111"/>
                    <a:pt x="78" y="111"/>
                    <a:pt x="78" y="110"/>
                  </a:cubicBezTo>
                  <a:cubicBezTo>
                    <a:pt x="78" y="110"/>
                    <a:pt x="78" y="110"/>
                    <a:pt x="78" y="110"/>
                  </a:cubicBezTo>
                  <a:cubicBezTo>
                    <a:pt x="78" y="110"/>
                    <a:pt x="78" y="110"/>
                    <a:pt x="79" y="109"/>
                  </a:cubicBezTo>
                  <a:cubicBezTo>
                    <a:pt x="79" y="109"/>
                    <a:pt x="79" y="109"/>
                    <a:pt x="79" y="109"/>
                  </a:cubicBezTo>
                  <a:cubicBezTo>
                    <a:pt x="79" y="109"/>
                    <a:pt x="79" y="108"/>
                    <a:pt x="80" y="108"/>
                  </a:cubicBezTo>
                  <a:cubicBezTo>
                    <a:pt x="80" y="108"/>
                    <a:pt x="80" y="108"/>
                    <a:pt x="80" y="108"/>
                  </a:cubicBezTo>
                  <a:cubicBezTo>
                    <a:pt x="80" y="107"/>
                    <a:pt x="80" y="107"/>
                    <a:pt x="81" y="106"/>
                  </a:cubicBezTo>
                  <a:cubicBezTo>
                    <a:pt x="81" y="106"/>
                    <a:pt x="82" y="107"/>
                    <a:pt x="82" y="107"/>
                  </a:cubicBezTo>
                  <a:cubicBezTo>
                    <a:pt x="83" y="107"/>
                    <a:pt x="83" y="107"/>
                    <a:pt x="83" y="107"/>
                  </a:cubicBezTo>
                  <a:cubicBezTo>
                    <a:pt x="84" y="107"/>
                    <a:pt x="84" y="107"/>
                    <a:pt x="85" y="108"/>
                  </a:cubicBezTo>
                  <a:cubicBezTo>
                    <a:pt x="86" y="108"/>
                    <a:pt x="86" y="108"/>
                    <a:pt x="86" y="108"/>
                  </a:cubicBezTo>
                  <a:cubicBezTo>
                    <a:pt x="87" y="108"/>
                    <a:pt x="88" y="109"/>
                    <a:pt x="89" y="109"/>
                  </a:cubicBezTo>
                  <a:cubicBezTo>
                    <a:pt x="84" y="111"/>
                    <a:pt x="80" y="113"/>
                    <a:pt x="75" y="115"/>
                  </a:cubicBezTo>
                  <a:close/>
                  <a:moveTo>
                    <a:pt x="92" y="107"/>
                  </a:moveTo>
                  <a:cubicBezTo>
                    <a:pt x="91" y="106"/>
                    <a:pt x="91" y="106"/>
                    <a:pt x="90" y="106"/>
                  </a:cubicBezTo>
                  <a:cubicBezTo>
                    <a:pt x="90" y="106"/>
                    <a:pt x="90" y="106"/>
                    <a:pt x="90" y="106"/>
                  </a:cubicBezTo>
                  <a:cubicBezTo>
                    <a:pt x="89" y="105"/>
                    <a:pt x="88" y="105"/>
                    <a:pt x="87" y="105"/>
                  </a:cubicBezTo>
                  <a:cubicBezTo>
                    <a:pt x="87" y="105"/>
                    <a:pt x="87" y="104"/>
                    <a:pt x="86" y="104"/>
                  </a:cubicBezTo>
                  <a:cubicBezTo>
                    <a:pt x="86" y="104"/>
                    <a:pt x="85" y="104"/>
                    <a:pt x="84" y="104"/>
                  </a:cubicBezTo>
                  <a:cubicBezTo>
                    <a:pt x="84" y="104"/>
                    <a:pt x="84" y="103"/>
                    <a:pt x="83" y="103"/>
                  </a:cubicBezTo>
                  <a:cubicBezTo>
                    <a:pt x="83" y="103"/>
                    <a:pt x="83" y="103"/>
                    <a:pt x="83" y="103"/>
                  </a:cubicBezTo>
                  <a:cubicBezTo>
                    <a:pt x="83" y="103"/>
                    <a:pt x="83" y="103"/>
                    <a:pt x="83" y="103"/>
                  </a:cubicBezTo>
                  <a:cubicBezTo>
                    <a:pt x="83" y="103"/>
                    <a:pt x="83" y="103"/>
                    <a:pt x="83" y="103"/>
                  </a:cubicBezTo>
                  <a:cubicBezTo>
                    <a:pt x="83" y="103"/>
                    <a:pt x="83" y="103"/>
                    <a:pt x="83" y="103"/>
                  </a:cubicBezTo>
                  <a:cubicBezTo>
                    <a:pt x="83" y="103"/>
                    <a:pt x="83" y="102"/>
                    <a:pt x="83" y="102"/>
                  </a:cubicBezTo>
                  <a:cubicBezTo>
                    <a:pt x="84" y="102"/>
                    <a:pt x="84" y="101"/>
                    <a:pt x="84" y="100"/>
                  </a:cubicBezTo>
                  <a:cubicBezTo>
                    <a:pt x="84" y="100"/>
                    <a:pt x="85" y="100"/>
                    <a:pt x="85" y="100"/>
                  </a:cubicBezTo>
                  <a:cubicBezTo>
                    <a:pt x="85" y="99"/>
                    <a:pt x="85" y="99"/>
                    <a:pt x="86" y="98"/>
                  </a:cubicBezTo>
                  <a:cubicBezTo>
                    <a:pt x="86" y="98"/>
                    <a:pt x="86" y="98"/>
                    <a:pt x="86" y="97"/>
                  </a:cubicBezTo>
                  <a:cubicBezTo>
                    <a:pt x="86" y="97"/>
                    <a:pt x="87" y="96"/>
                    <a:pt x="87" y="96"/>
                  </a:cubicBezTo>
                  <a:cubicBezTo>
                    <a:pt x="87" y="95"/>
                    <a:pt x="87" y="95"/>
                    <a:pt x="87" y="95"/>
                  </a:cubicBezTo>
                  <a:cubicBezTo>
                    <a:pt x="88" y="94"/>
                    <a:pt x="88" y="94"/>
                    <a:pt x="88" y="94"/>
                  </a:cubicBezTo>
                  <a:cubicBezTo>
                    <a:pt x="90" y="94"/>
                    <a:pt x="91" y="94"/>
                    <a:pt x="93" y="94"/>
                  </a:cubicBezTo>
                  <a:cubicBezTo>
                    <a:pt x="98" y="94"/>
                    <a:pt x="103" y="93"/>
                    <a:pt x="106" y="90"/>
                  </a:cubicBezTo>
                  <a:cubicBezTo>
                    <a:pt x="107" y="91"/>
                    <a:pt x="107" y="91"/>
                    <a:pt x="107" y="91"/>
                  </a:cubicBezTo>
                  <a:cubicBezTo>
                    <a:pt x="103" y="97"/>
                    <a:pt x="98" y="103"/>
                    <a:pt x="92" y="107"/>
                  </a:cubicBezTo>
                  <a:close/>
                  <a:moveTo>
                    <a:pt x="110" y="82"/>
                  </a:moveTo>
                  <a:cubicBezTo>
                    <a:pt x="110" y="82"/>
                    <a:pt x="109" y="83"/>
                    <a:pt x="109" y="83"/>
                  </a:cubicBezTo>
                  <a:cubicBezTo>
                    <a:pt x="109" y="83"/>
                    <a:pt x="108" y="83"/>
                    <a:pt x="108" y="84"/>
                  </a:cubicBezTo>
                  <a:cubicBezTo>
                    <a:pt x="108" y="84"/>
                    <a:pt x="108" y="84"/>
                    <a:pt x="107" y="85"/>
                  </a:cubicBezTo>
                  <a:cubicBezTo>
                    <a:pt x="107" y="85"/>
                    <a:pt x="107" y="85"/>
                    <a:pt x="107" y="86"/>
                  </a:cubicBezTo>
                  <a:cubicBezTo>
                    <a:pt x="106" y="86"/>
                    <a:pt x="106" y="86"/>
                    <a:pt x="106" y="86"/>
                  </a:cubicBezTo>
                  <a:cubicBezTo>
                    <a:pt x="102" y="89"/>
                    <a:pt x="98" y="91"/>
                    <a:pt x="93" y="91"/>
                  </a:cubicBezTo>
                  <a:cubicBezTo>
                    <a:pt x="92" y="91"/>
                    <a:pt x="91" y="91"/>
                    <a:pt x="90" y="90"/>
                  </a:cubicBezTo>
                  <a:cubicBezTo>
                    <a:pt x="89" y="90"/>
                    <a:pt x="88" y="90"/>
                    <a:pt x="88" y="90"/>
                  </a:cubicBezTo>
                  <a:cubicBezTo>
                    <a:pt x="87" y="90"/>
                    <a:pt x="87" y="90"/>
                    <a:pt x="86" y="89"/>
                  </a:cubicBezTo>
                  <a:cubicBezTo>
                    <a:pt x="84" y="89"/>
                    <a:pt x="82" y="88"/>
                    <a:pt x="80" y="86"/>
                  </a:cubicBezTo>
                  <a:cubicBezTo>
                    <a:pt x="80" y="86"/>
                    <a:pt x="79" y="85"/>
                    <a:pt x="79" y="85"/>
                  </a:cubicBezTo>
                  <a:cubicBezTo>
                    <a:pt x="78" y="84"/>
                    <a:pt x="77" y="83"/>
                    <a:pt x="77" y="83"/>
                  </a:cubicBezTo>
                  <a:cubicBezTo>
                    <a:pt x="74" y="79"/>
                    <a:pt x="72" y="75"/>
                    <a:pt x="72" y="70"/>
                  </a:cubicBezTo>
                  <a:cubicBezTo>
                    <a:pt x="72" y="68"/>
                    <a:pt x="73" y="65"/>
                    <a:pt x="73" y="63"/>
                  </a:cubicBezTo>
                  <a:cubicBezTo>
                    <a:pt x="73" y="63"/>
                    <a:pt x="74" y="62"/>
                    <a:pt x="74" y="62"/>
                  </a:cubicBezTo>
                  <a:cubicBezTo>
                    <a:pt x="74" y="61"/>
                    <a:pt x="74" y="61"/>
                    <a:pt x="75" y="60"/>
                  </a:cubicBezTo>
                  <a:cubicBezTo>
                    <a:pt x="78" y="54"/>
                    <a:pt x="85" y="49"/>
                    <a:pt x="93" y="49"/>
                  </a:cubicBezTo>
                  <a:cubicBezTo>
                    <a:pt x="93" y="49"/>
                    <a:pt x="93" y="49"/>
                    <a:pt x="93" y="49"/>
                  </a:cubicBezTo>
                  <a:cubicBezTo>
                    <a:pt x="94" y="49"/>
                    <a:pt x="94" y="49"/>
                    <a:pt x="94" y="49"/>
                  </a:cubicBezTo>
                  <a:cubicBezTo>
                    <a:pt x="95" y="49"/>
                    <a:pt x="96" y="49"/>
                    <a:pt x="96" y="49"/>
                  </a:cubicBezTo>
                  <a:cubicBezTo>
                    <a:pt x="96" y="49"/>
                    <a:pt x="96" y="49"/>
                    <a:pt x="96" y="49"/>
                  </a:cubicBezTo>
                  <a:cubicBezTo>
                    <a:pt x="103" y="50"/>
                    <a:pt x="109" y="54"/>
                    <a:pt x="112" y="60"/>
                  </a:cubicBezTo>
                  <a:cubicBezTo>
                    <a:pt x="112" y="61"/>
                    <a:pt x="112" y="61"/>
                    <a:pt x="113" y="62"/>
                  </a:cubicBezTo>
                  <a:cubicBezTo>
                    <a:pt x="113" y="62"/>
                    <a:pt x="113" y="63"/>
                    <a:pt x="113" y="63"/>
                  </a:cubicBezTo>
                  <a:cubicBezTo>
                    <a:pt x="114" y="65"/>
                    <a:pt x="114" y="68"/>
                    <a:pt x="114" y="70"/>
                  </a:cubicBezTo>
                  <a:cubicBezTo>
                    <a:pt x="114" y="74"/>
                    <a:pt x="113" y="79"/>
                    <a:pt x="110" y="82"/>
                  </a:cubicBezTo>
                  <a:close/>
                  <a:moveTo>
                    <a:pt x="95" y="45"/>
                  </a:moveTo>
                  <a:cubicBezTo>
                    <a:pt x="95" y="45"/>
                    <a:pt x="95" y="45"/>
                    <a:pt x="95" y="45"/>
                  </a:cubicBezTo>
                  <a:cubicBezTo>
                    <a:pt x="95" y="45"/>
                    <a:pt x="95" y="44"/>
                    <a:pt x="95" y="44"/>
                  </a:cubicBezTo>
                  <a:cubicBezTo>
                    <a:pt x="95" y="43"/>
                    <a:pt x="95" y="43"/>
                    <a:pt x="94" y="42"/>
                  </a:cubicBezTo>
                  <a:cubicBezTo>
                    <a:pt x="94" y="42"/>
                    <a:pt x="94" y="41"/>
                    <a:pt x="94" y="41"/>
                  </a:cubicBezTo>
                  <a:cubicBezTo>
                    <a:pt x="94" y="40"/>
                    <a:pt x="94" y="40"/>
                    <a:pt x="94" y="39"/>
                  </a:cubicBezTo>
                  <a:cubicBezTo>
                    <a:pt x="93" y="39"/>
                    <a:pt x="93" y="39"/>
                    <a:pt x="93" y="39"/>
                  </a:cubicBezTo>
                  <a:cubicBezTo>
                    <a:pt x="93" y="39"/>
                    <a:pt x="93" y="39"/>
                    <a:pt x="93" y="39"/>
                  </a:cubicBezTo>
                  <a:cubicBezTo>
                    <a:pt x="113" y="39"/>
                    <a:pt x="113" y="39"/>
                    <a:pt x="113" y="39"/>
                  </a:cubicBezTo>
                  <a:cubicBezTo>
                    <a:pt x="115" y="46"/>
                    <a:pt x="117" y="53"/>
                    <a:pt x="117" y="60"/>
                  </a:cubicBezTo>
                  <a:cubicBezTo>
                    <a:pt x="116" y="60"/>
                    <a:pt x="116" y="60"/>
                    <a:pt x="116" y="60"/>
                  </a:cubicBezTo>
                  <a:cubicBezTo>
                    <a:pt x="112" y="52"/>
                    <a:pt x="104" y="46"/>
                    <a:pt x="95" y="45"/>
                  </a:cubicBezTo>
                  <a:close/>
                </a:path>
              </a:pathLst>
            </a:custGeom>
            <a:grpFill/>
            <a:ln>
              <a:solidFill>
                <a:srgbClr val="547C64"/>
              </a:solidFill>
            </a:ln>
          </p:spPr>
          <p:txBody>
            <a:bodyPr vert="horz" wrap="square" lIns="91440" tIns="45720" rIns="91440" bIns="45720" numCol="1" anchor="t" anchorCtr="0" compatLnSpc="1"/>
            <a:lstStyle/>
            <a:p>
              <a:endParaRPr lang="zh-CN" altLang="en-US"/>
            </a:p>
          </p:txBody>
        </p:sp>
        <p:sp>
          <p:nvSpPr>
            <p:cNvPr id="7" name="Freeform 6"/>
            <p:cNvSpPr/>
            <p:nvPr/>
          </p:nvSpPr>
          <p:spPr bwMode="auto">
            <a:xfrm>
              <a:off x="5799138" y="1819276"/>
              <a:ext cx="114300" cy="114300"/>
            </a:xfrm>
            <a:custGeom>
              <a:avLst/>
              <a:gdLst>
                <a:gd name="T0" fmla="*/ 27 w 30"/>
                <a:gd name="T1" fmla="*/ 7 h 30"/>
                <a:gd name="T2" fmla="*/ 26 w 30"/>
                <a:gd name="T3" fmla="*/ 5 h 30"/>
                <a:gd name="T4" fmla="*/ 19 w 30"/>
                <a:gd name="T5" fmla="*/ 1 h 30"/>
                <a:gd name="T6" fmla="*/ 19 w 30"/>
                <a:gd name="T7" fmla="*/ 1 h 30"/>
                <a:gd name="T8" fmla="*/ 17 w 30"/>
                <a:gd name="T9" fmla="*/ 0 h 30"/>
                <a:gd name="T10" fmla="*/ 16 w 30"/>
                <a:gd name="T11" fmla="*/ 0 h 30"/>
                <a:gd name="T12" fmla="*/ 16 w 30"/>
                <a:gd name="T13" fmla="*/ 0 h 30"/>
                <a:gd name="T14" fmla="*/ 16 w 30"/>
                <a:gd name="T15" fmla="*/ 0 h 30"/>
                <a:gd name="T16" fmla="*/ 15 w 30"/>
                <a:gd name="T17" fmla="*/ 0 h 30"/>
                <a:gd name="T18" fmla="*/ 4 w 30"/>
                <a:gd name="T19" fmla="*/ 5 h 30"/>
                <a:gd name="T20" fmla="*/ 3 w 30"/>
                <a:gd name="T21" fmla="*/ 7 h 30"/>
                <a:gd name="T22" fmla="*/ 2 w 30"/>
                <a:gd name="T23" fmla="*/ 8 h 30"/>
                <a:gd name="T24" fmla="*/ 0 w 30"/>
                <a:gd name="T25" fmla="*/ 15 h 30"/>
                <a:gd name="T26" fmla="*/ 8 w 30"/>
                <a:gd name="T27" fmla="*/ 28 h 30"/>
                <a:gd name="T28" fmla="*/ 11 w 30"/>
                <a:gd name="T29" fmla="*/ 29 h 30"/>
                <a:gd name="T30" fmla="*/ 12 w 30"/>
                <a:gd name="T31" fmla="*/ 30 h 30"/>
                <a:gd name="T32" fmla="*/ 14 w 30"/>
                <a:gd name="T33" fmla="*/ 30 h 30"/>
                <a:gd name="T34" fmla="*/ 14 w 30"/>
                <a:gd name="T35" fmla="*/ 30 h 30"/>
                <a:gd name="T36" fmla="*/ 15 w 30"/>
                <a:gd name="T37" fmla="*/ 30 h 30"/>
                <a:gd name="T38" fmla="*/ 15 w 30"/>
                <a:gd name="T39" fmla="*/ 30 h 30"/>
                <a:gd name="T40" fmla="*/ 15 w 30"/>
                <a:gd name="T41" fmla="*/ 30 h 30"/>
                <a:gd name="T42" fmla="*/ 22 w 30"/>
                <a:gd name="T43" fmla="*/ 28 h 30"/>
                <a:gd name="T44" fmla="*/ 30 w 30"/>
                <a:gd name="T45" fmla="*/ 15 h 30"/>
                <a:gd name="T46" fmla="*/ 28 w 30"/>
                <a:gd name="T47" fmla="*/ 8 h 30"/>
                <a:gd name="T48" fmla="*/ 27 w 30"/>
                <a:gd name="T49"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0">
                  <a:moveTo>
                    <a:pt x="27" y="7"/>
                  </a:moveTo>
                  <a:cubicBezTo>
                    <a:pt x="27" y="6"/>
                    <a:pt x="26" y="6"/>
                    <a:pt x="26" y="5"/>
                  </a:cubicBezTo>
                  <a:cubicBezTo>
                    <a:pt x="24" y="3"/>
                    <a:pt x="22" y="2"/>
                    <a:pt x="19" y="1"/>
                  </a:cubicBezTo>
                  <a:cubicBezTo>
                    <a:pt x="19" y="0"/>
                    <a:pt x="19" y="0"/>
                    <a:pt x="19" y="1"/>
                  </a:cubicBezTo>
                  <a:cubicBezTo>
                    <a:pt x="19" y="1"/>
                    <a:pt x="18" y="1"/>
                    <a:pt x="17" y="0"/>
                  </a:cubicBezTo>
                  <a:cubicBezTo>
                    <a:pt x="17" y="0"/>
                    <a:pt x="16" y="0"/>
                    <a:pt x="16" y="0"/>
                  </a:cubicBezTo>
                  <a:cubicBezTo>
                    <a:pt x="16" y="0"/>
                    <a:pt x="16" y="0"/>
                    <a:pt x="16" y="0"/>
                  </a:cubicBezTo>
                  <a:cubicBezTo>
                    <a:pt x="16" y="0"/>
                    <a:pt x="16" y="0"/>
                    <a:pt x="16" y="0"/>
                  </a:cubicBezTo>
                  <a:cubicBezTo>
                    <a:pt x="15" y="0"/>
                    <a:pt x="15" y="0"/>
                    <a:pt x="15" y="0"/>
                  </a:cubicBezTo>
                  <a:cubicBezTo>
                    <a:pt x="11" y="0"/>
                    <a:pt x="7" y="2"/>
                    <a:pt x="4" y="5"/>
                  </a:cubicBezTo>
                  <a:cubicBezTo>
                    <a:pt x="4" y="6"/>
                    <a:pt x="3" y="6"/>
                    <a:pt x="3" y="7"/>
                  </a:cubicBezTo>
                  <a:cubicBezTo>
                    <a:pt x="2" y="7"/>
                    <a:pt x="2" y="8"/>
                    <a:pt x="2" y="8"/>
                  </a:cubicBezTo>
                  <a:cubicBezTo>
                    <a:pt x="1" y="10"/>
                    <a:pt x="0" y="13"/>
                    <a:pt x="0" y="15"/>
                  </a:cubicBezTo>
                  <a:cubicBezTo>
                    <a:pt x="0" y="20"/>
                    <a:pt x="3" y="25"/>
                    <a:pt x="8" y="28"/>
                  </a:cubicBezTo>
                  <a:cubicBezTo>
                    <a:pt x="9" y="28"/>
                    <a:pt x="10" y="29"/>
                    <a:pt x="11" y="29"/>
                  </a:cubicBezTo>
                  <a:cubicBezTo>
                    <a:pt x="11" y="29"/>
                    <a:pt x="12" y="30"/>
                    <a:pt x="12" y="30"/>
                  </a:cubicBezTo>
                  <a:cubicBezTo>
                    <a:pt x="14" y="30"/>
                    <a:pt x="14" y="30"/>
                    <a:pt x="14" y="30"/>
                  </a:cubicBezTo>
                  <a:cubicBezTo>
                    <a:pt x="14" y="30"/>
                    <a:pt x="14" y="30"/>
                    <a:pt x="14" y="30"/>
                  </a:cubicBezTo>
                  <a:cubicBezTo>
                    <a:pt x="15" y="30"/>
                    <a:pt x="15" y="30"/>
                    <a:pt x="15" y="30"/>
                  </a:cubicBezTo>
                  <a:cubicBezTo>
                    <a:pt x="15" y="30"/>
                    <a:pt x="15" y="30"/>
                    <a:pt x="15" y="30"/>
                  </a:cubicBezTo>
                  <a:cubicBezTo>
                    <a:pt x="15" y="30"/>
                    <a:pt x="15" y="30"/>
                    <a:pt x="15" y="30"/>
                  </a:cubicBezTo>
                  <a:cubicBezTo>
                    <a:pt x="18" y="30"/>
                    <a:pt x="20" y="29"/>
                    <a:pt x="22" y="28"/>
                  </a:cubicBezTo>
                  <a:cubicBezTo>
                    <a:pt x="27" y="25"/>
                    <a:pt x="30" y="20"/>
                    <a:pt x="30" y="15"/>
                  </a:cubicBezTo>
                  <a:cubicBezTo>
                    <a:pt x="30" y="13"/>
                    <a:pt x="29" y="10"/>
                    <a:pt x="28" y="8"/>
                  </a:cubicBezTo>
                  <a:cubicBezTo>
                    <a:pt x="28" y="8"/>
                    <a:pt x="28" y="7"/>
                    <a:pt x="27" y="7"/>
                  </a:cubicBezTo>
                  <a:close/>
                </a:path>
              </a:pathLst>
            </a:custGeom>
            <a:grpFill/>
            <a:ln>
              <a:solidFill>
                <a:srgbClr val="547C64"/>
              </a:solidFill>
            </a:ln>
          </p:spPr>
          <p:txBody>
            <a:bodyPr vert="horz" wrap="square" lIns="91440" tIns="45720" rIns="91440" bIns="45720" numCol="1" anchor="t" anchorCtr="0" compatLnSpc="1"/>
            <a:lstStyle/>
            <a:p>
              <a:endParaRPr lang="zh-CN" altLang="en-US"/>
            </a:p>
          </p:txBody>
        </p:sp>
      </p:grpSp>
      <p:sp>
        <p:nvSpPr>
          <p:cNvPr id="2" name="灯片编号占位符 1">
            <a:extLst>
              <a:ext uri="{FF2B5EF4-FFF2-40B4-BE49-F238E27FC236}">
                <a16:creationId xmlns:a16="http://schemas.microsoft.com/office/drawing/2014/main" id="{41E32583-70C2-AD63-F7E6-793A65332E77}"/>
              </a:ext>
            </a:extLst>
          </p:cNvPr>
          <p:cNvSpPr>
            <a:spLocks noGrp="1"/>
          </p:cNvSpPr>
          <p:nvPr>
            <p:ph type="sldNum" sz="quarter" idx="12"/>
          </p:nvPr>
        </p:nvSpPr>
        <p:spPr/>
        <p:txBody>
          <a:bodyPr/>
          <a:lstStyle/>
          <a:p>
            <a:fld id="{D0F8369B-F710-4CE9-A0B8-9F511945CEE2}" type="slidenum">
              <a:rPr lang="zh-CN" altLang="en-US" smtClean="0"/>
              <a:pPr/>
              <a:t>3</a:t>
            </a:fld>
            <a:endParaRPr lang="zh-CN" altLang="en-US"/>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6*min(max(#ppt_w*#ppt_h,.3),1)-7.4)/-.7*#ppt_w"/>
                                          </p:val>
                                        </p:tav>
                                        <p:tav tm="100000">
                                          <p:val>
                                            <p:strVal val="#ppt_w"/>
                                          </p:val>
                                        </p:tav>
                                      </p:tavLst>
                                    </p:anim>
                                    <p:anim calcmode="lin" valueType="num">
                                      <p:cBhvr>
                                        <p:cTn id="8" dur="500" fill="hold"/>
                                        <p:tgtEl>
                                          <p:spTgt spid="8"/>
                                        </p:tgtEl>
                                        <p:attrNameLst>
                                          <p:attrName>ppt_h</p:attrName>
                                        </p:attrNameLst>
                                      </p:cBhvr>
                                      <p:tavLst>
                                        <p:tav tm="0">
                                          <p:val>
                                            <p:strVal val="(6*min(max(#ppt_w*#ppt_h,.3),1)-7.4)/-.7*#ppt_h"/>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strVal val="1+(6*min(max(#ppt_w*#ppt_h,.3),1)-7.4)/-.7*#ppt_h/2"/>
                                          </p:val>
                                        </p:tav>
                                        <p:tav tm="100000">
                                          <p:val>
                                            <p:strVal val="#ppt_y"/>
                                          </p:val>
                                        </p:tav>
                                      </p:tavLst>
                                    </p:anim>
                                  </p:childTnLst>
                                </p:cTn>
                              </p:par>
                              <p:par>
                                <p:cTn id="11" presetID="12" presetClass="entr" presetSubtype="4" fill="hold" grpId="0" nodeType="withEffect">
                                  <p:stCondLst>
                                    <p:cond delay="30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ppt_y</p:attrName>
                                        </p:attrNameLst>
                                      </p:cBhvr>
                                      <p:tavLst>
                                        <p:tav tm="0">
                                          <p:val>
                                            <p:strVal val="#ppt_y+#ppt_h*1.125000"/>
                                          </p:val>
                                        </p:tav>
                                        <p:tav tm="100000">
                                          <p:val>
                                            <p:strVal val="#ppt_y"/>
                                          </p:val>
                                        </p:tav>
                                      </p:tavLst>
                                    </p:anim>
                                    <p:animEffect transition="in" filter="wipe(up)">
                                      <p:cBhvr>
                                        <p:cTn id="14" dur="500"/>
                                        <p:tgtEl>
                                          <p:spTgt spid="17"/>
                                        </p:tgtEl>
                                      </p:cBhvr>
                                    </p:animEffect>
                                  </p:childTnLst>
                                </p:cTn>
                              </p:par>
                              <p:par>
                                <p:cTn id="15" presetID="22" presetClass="entr" presetSubtype="2" fill="hold" nodeType="withEffect">
                                  <p:stCondLst>
                                    <p:cond delay="60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par>
                                <p:cTn id="18" presetID="22" presetClass="entr" presetSubtype="8" fill="hold" nodeType="withEffect">
                                  <p:stCondLst>
                                    <p:cond delay="60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a:cxnSpLocks/>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cxnSpLocks/>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1128069" y="361823"/>
            <a:ext cx="2431407" cy="461661"/>
          </a:xfrm>
          <a:prstGeom prst="rect">
            <a:avLst/>
          </a:prstGeom>
          <a:noFill/>
        </p:spPr>
        <p:txBody>
          <a:bodyPr wrap="squar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实验创新点</a:t>
            </a:r>
          </a:p>
        </p:txBody>
      </p:sp>
      <p:sp>
        <p:nvSpPr>
          <p:cNvPr id="6" name="灯片编号占位符 5">
            <a:extLst>
              <a:ext uri="{FF2B5EF4-FFF2-40B4-BE49-F238E27FC236}">
                <a16:creationId xmlns:a16="http://schemas.microsoft.com/office/drawing/2014/main" id="{01D565B3-D7E4-6C2C-F6E4-9E082BE05A79}"/>
              </a:ext>
            </a:extLst>
          </p:cNvPr>
          <p:cNvSpPr>
            <a:spLocks noGrp="1"/>
          </p:cNvSpPr>
          <p:nvPr>
            <p:ph type="sldNum" sz="quarter" idx="12"/>
          </p:nvPr>
        </p:nvSpPr>
        <p:spPr/>
        <p:txBody>
          <a:bodyPr/>
          <a:lstStyle/>
          <a:p>
            <a:fld id="{D0F8369B-F710-4CE9-A0B8-9F511945CEE2}" type="slidenum">
              <a:rPr lang="zh-CN" altLang="en-US" smtClean="0"/>
              <a:pPr/>
              <a:t>30</a:t>
            </a:fld>
            <a:endParaRPr lang="zh-CN" altLang="en-US"/>
          </a:p>
        </p:txBody>
      </p:sp>
      <p:sp>
        <p:nvSpPr>
          <p:cNvPr id="5" name="文本框 4">
            <a:extLst>
              <a:ext uri="{FF2B5EF4-FFF2-40B4-BE49-F238E27FC236}">
                <a16:creationId xmlns:a16="http://schemas.microsoft.com/office/drawing/2014/main" id="{03730952-C24E-1E97-00B2-426CCE3C642D}"/>
              </a:ext>
            </a:extLst>
          </p:cNvPr>
          <p:cNvSpPr txBox="1"/>
          <p:nvPr/>
        </p:nvSpPr>
        <p:spPr>
          <a:xfrm>
            <a:off x="1462846" y="1883510"/>
            <a:ext cx="9266308" cy="2677656"/>
          </a:xfrm>
          <a:prstGeom prst="rect">
            <a:avLst/>
          </a:prstGeom>
          <a:noFill/>
        </p:spPr>
        <p:txBody>
          <a:bodyPr wrap="square">
            <a:spAutoFit/>
          </a:bodyPr>
          <a:lstStyle/>
          <a:p>
            <a:r>
              <a:rPr lang="en-US" altLang="zh-CN" sz="2800" dirty="0">
                <a:effectLst/>
                <a:latin typeface="宋体" panose="02010600030101010101" pitchFamily="2" charset="-122"/>
                <a:ea typeface="宋体" panose="02010600030101010101" pitchFamily="2" charset="-122"/>
                <a:cs typeface="宋体" panose="02010600030101010101" pitchFamily="2" charset="-122"/>
              </a:rPr>
              <a:t>  </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采用</a:t>
            </a:r>
            <a:r>
              <a:rPr lang="zh-CN" altLang="zh-CN" sz="2800" b="1"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液体物质</a:t>
            </a:r>
            <a:r>
              <a:rPr lang="zh-CN" altLang="zh-CN" sz="2800" b="1" dirty="0">
                <a:effectLst/>
                <a:latin typeface="宋体" panose="02010600030101010101" pitchFamily="2" charset="-122"/>
                <a:ea typeface="宋体" panose="02010600030101010101" pitchFamily="2" charset="-122"/>
                <a:cs typeface="宋体" panose="02010600030101010101" pitchFamily="2" charset="-122"/>
              </a:rPr>
              <a:t>，</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以它的导电性随温度变化为桥梁制作测温传感器，可以应用于液体温度的测量以及水浴、油浴加热时</a:t>
            </a:r>
            <a:r>
              <a:rPr lang="en-US" altLang="zh-CN" sz="2800" dirty="0">
                <a:effectLst/>
                <a:latin typeface="宋体" panose="02010600030101010101" pitchFamily="2" charset="-122"/>
                <a:ea typeface="宋体" panose="02010600030101010101" pitchFamily="2" charset="-122"/>
                <a:cs typeface="宋体" panose="02010600030101010101" pitchFamily="2" charset="-122"/>
              </a:rPr>
              <a:t>PID</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温度控制等领域，</a:t>
            </a:r>
            <a:r>
              <a:rPr lang="zh-CN" altLang="zh-CN" sz="2800" dirty="0">
                <a:effectLst/>
                <a:highlight>
                  <a:srgbClr val="FFFF00"/>
                </a:highlight>
                <a:latin typeface="宋体" panose="02010600030101010101" pitchFamily="2" charset="-122"/>
                <a:ea typeface="宋体" panose="02010600030101010101" pitchFamily="2" charset="-122"/>
                <a:cs typeface="宋体" panose="02010600030101010101" pitchFamily="2" charset="-122"/>
              </a:rPr>
              <a:t>实现测温与加热源的合并，减小仪器的体量。</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作为无机物质，相比于乙二醇等水浴加热介质而言更加难挥发，同时氯离子具有与乙二醇相同的</a:t>
            </a:r>
            <a:r>
              <a:rPr lang="zh-CN" altLang="zh-CN" sz="2800" dirty="0">
                <a:effectLst/>
                <a:highlight>
                  <a:srgbClr val="FFFF00"/>
                </a:highlight>
                <a:latin typeface="宋体" panose="02010600030101010101" pitchFamily="2" charset="-122"/>
                <a:ea typeface="宋体" panose="02010600030101010101" pitchFamily="2" charset="-122"/>
                <a:cs typeface="宋体" panose="02010600030101010101" pitchFamily="2" charset="-122"/>
              </a:rPr>
              <a:t>杀菌效果，自身防变质能力强，不需要频繁更换。</a:t>
            </a:r>
          </a:p>
        </p:txBody>
      </p:sp>
    </p:spTree>
    <p:extLst>
      <p:ext uri="{BB962C8B-B14F-4D97-AF65-F5344CB8AC3E}">
        <p14:creationId xmlns:p14="http://schemas.microsoft.com/office/powerpoint/2010/main" val="36599129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a:cxnSpLocks/>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cxnSpLocks/>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1128069" y="361823"/>
            <a:ext cx="2431407" cy="461661"/>
          </a:xfrm>
          <a:prstGeom prst="rect">
            <a:avLst/>
          </a:prstGeom>
          <a:noFill/>
        </p:spPr>
        <p:txBody>
          <a:bodyPr wrap="squar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实验总结</a:t>
            </a:r>
          </a:p>
        </p:txBody>
      </p:sp>
      <p:sp>
        <p:nvSpPr>
          <p:cNvPr id="6" name="灯片编号占位符 5">
            <a:extLst>
              <a:ext uri="{FF2B5EF4-FFF2-40B4-BE49-F238E27FC236}">
                <a16:creationId xmlns:a16="http://schemas.microsoft.com/office/drawing/2014/main" id="{01D565B3-D7E4-6C2C-F6E4-9E082BE05A79}"/>
              </a:ext>
            </a:extLst>
          </p:cNvPr>
          <p:cNvSpPr>
            <a:spLocks noGrp="1"/>
          </p:cNvSpPr>
          <p:nvPr>
            <p:ph type="sldNum" sz="quarter" idx="12"/>
          </p:nvPr>
        </p:nvSpPr>
        <p:spPr/>
        <p:txBody>
          <a:bodyPr/>
          <a:lstStyle/>
          <a:p>
            <a:fld id="{D0F8369B-F710-4CE9-A0B8-9F511945CEE2}" type="slidenum">
              <a:rPr lang="zh-CN" altLang="en-US" smtClean="0"/>
              <a:pPr/>
              <a:t>31</a:t>
            </a:fld>
            <a:endParaRPr lang="zh-CN" altLang="en-US"/>
          </a:p>
        </p:txBody>
      </p:sp>
      <p:sp>
        <p:nvSpPr>
          <p:cNvPr id="4" name="文本框 3">
            <a:extLst>
              <a:ext uri="{FF2B5EF4-FFF2-40B4-BE49-F238E27FC236}">
                <a16:creationId xmlns:a16="http://schemas.microsoft.com/office/drawing/2014/main" id="{5723D7BE-525E-054D-7779-4A8D8F91EACE}"/>
              </a:ext>
            </a:extLst>
          </p:cNvPr>
          <p:cNvSpPr txBox="1"/>
          <p:nvPr/>
        </p:nvSpPr>
        <p:spPr>
          <a:xfrm>
            <a:off x="858582" y="1793138"/>
            <a:ext cx="10728184" cy="2677656"/>
          </a:xfrm>
          <a:prstGeom prst="rect">
            <a:avLst/>
          </a:prstGeom>
          <a:noFill/>
        </p:spPr>
        <p:txBody>
          <a:bodyPr wrap="square">
            <a:spAutoFit/>
          </a:bodyPr>
          <a:lstStyle/>
          <a:p>
            <a:r>
              <a:rPr lang="en-US" altLang="zh-CN" sz="2800" dirty="0">
                <a:effectLst/>
                <a:ea typeface="宋体" panose="02010600030101010101" pitchFamily="2" charset="-122"/>
                <a:cs typeface="宋体" panose="02010600030101010101" pitchFamily="2" charset="-122"/>
              </a:rPr>
              <a:t>    </a:t>
            </a:r>
            <a:r>
              <a:rPr lang="zh-CN" altLang="zh-CN" sz="2800" dirty="0">
                <a:effectLst/>
                <a:ea typeface="宋体" panose="02010600030101010101" pitchFamily="2" charset="-122"/>
                <a:cs typeface="宋体" panose="02010600030101010101" pitchFamily="2" charset="-122"/>
              </a:rPr>
              <a:t>本次实验初步探索了氯化钙水溶液在一定温度和浓度区间下导电性的变化，在</a:t>
            </a:r>
            <a:r>
              <a:rPr lang="en-US" altLang="zh-CN" sz="2800" dirty="0">
                <a:effectLst/>
                <a:ea typeface="宋体" panose="02010600030101010101" pitchFamily="2" charset="-122"/>
                <a:cs typeface="宋体" panose="02010600030101010101" pitchFamily="2" charset="-122"/>
              </a:rPr>
              <a:t>0.1-0.3mol/L</a:t>
            </a:r>
            <a:r>
              <a:rPr lang="zh-CN" altLang="zh-CN" sz="2800" dirty="0">
                <a:effectLst/>
                <a:ea typeface="宋体" panose="02010600030101010101" pitchFamily="2" charset="-122"/>
                <a:cs typeface="宋体" panose="02010600030101010101" pitchFamily="2" charset="-122"/>
              </a:rPr>
              <a:t>以及</a:t>
            </a:r>
            <a:r>
              <a:rPr lang="en-US" altLang="zh-CN" sz="2800" dirty="0">
                <a:effectLst/>
                <a:ea typeface="宋体" panose="02010600030101010101" pitchFamily="2" charset="-122"/>
                <a:cs typeface="宋体" panose="02010600030101010101" pitchFamily="2" charset="-122"/>
              </a:rPr>
              <a:t>10-30℃</a:t>
            </a:r>
            <a:r>
              <a:rPr lang="zh-CN" altLang="zh-CN" sz="2800" dirty="0">
                <a:effectLst/>
                <a:ea typeface="宋体" panose="02010600030101010101" pitchFamily="2" charset="-122"/>
                <a:cs typeface="宋体" panose="02010600030101010101" pitchFamily="2" charset="-122"/>
              </a:rPr>
              <a:t>的范围内，氯化钙水溶液的电导率都随着温度和浓度的升高而增大，并且呈现出</a:t>
            </a:r>
            <a:r>
              <a:rPr lang="zh-CN" altLang="zh-CN" sz="2800" dirty="0">
                <a:solidFill>
                  <a:srgbClr val="FF0000"/>
                </a:solidFill>
                <a:effectLst/>
                <a:ea typeface="宋体" panose="02010600030101010101" pitchFamily="2" charset="-122"/>
                <a:cs typeface="宋体" panose="02010600030101010101" pitchFamily="2" charset="-122"/>
              </a:rPr>
              <a:t>较为良好的线性关系。</a:t>
            </a:r>
            <a:r>
              <a:rPr lang="zh-CN" altLang="zh-CN" sz="2800" dirty="0">
                <a:effectLst/>
                <a:ea typeface="宋体" panose="02010600030101010101" pitchFamily="2" charset="-122"/>
                <a:cs typeface="宋体" panose="02010600030101010101" pitchFamily="2" charset="-122"/>
              </a:rPr>
              <a:t>我们根据这一原理制作了利用氯化钙溶液导电性测量温度的传感器，并对其进行了</a:t>
            </a:r>
            <a:r>
              <a:rPr lang="zh-CN" altLang="zh-CN" sz="2800" dirty="0">
                <a:solidFill>
                  <a:srgbClr val="FF0000"/>
                </a:solidFill>
                <a:effectLst/>
                <a:ea typeface="宋体" panose="02010600030101010101" pitchFamily="2" charset="-122"/>
                <a:cs typeface="宋体" panose="02010600030101010101" pitchFamily="2" charset="-122"/>
              </a:rPr>
              <a:t>标定</a:t>
            </a:r>
            <a:r>
              <a:rPr lang="zh-CN" altLang="zh-CN" sz="2800" dirty="0">
                <a:effectLst/>
                <a:ea typeface="宋体" panose="02010600030101010101" pitchFamily="2" charset="-122"/>
                <a:cs typeface="宋体" panose="02010600030101010101" pitchFamily="2" charset="-122"/>
              </a:rPr>
              <a:t>，测量的精度比较符合预取，实现了测量温度的功能。</a:t>
            </a:r>
            <a:endParaRPr lang="zh-CN" altLang="en-US" sz="2800" dirty="0"/>
          </a:p>
        </p:txBody>
      </p:sp>
    </p:spTree>
    <p:extLst>
      <p:ext uri="{BB962C8B-B14F-4D97-AF65-F5344CB8AC3E}">
        <p14:creationId xmlns:p14="http://schemas.microsoft.com/office/powerpoint/2010/main" val="34821857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a:cxnSpLocks/>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cxnSpLocks/>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1128069" y="361823"/>
            <a:ext cx="2431407" cy="461661"/>
          </a:xfrm>
          <a:prstGeom prst="rect">
            <a:avLst/>
          </a:prstGeom>
          <a:noFill/>
        </p:spPr>
        <p:txBody>
          <a:bodyPr wrap="squar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实验展望</a:t>
            </a:r>
          </a:p>
        </p:txBody>
      </p:sp>
      <p:sp>
        <p:nvSpPr>
          <p:cNvPr id="6" name="灯片编号占位符 5">
            <a:extLst>
              <a:ext uri="{FF2B5EF4-FFF2-40B4-BE49-F238E27FC236}">
                <a16:creationId xmlns:a16="http://schemas.microsoft.com/office/drawing/2014/main" id="{01D565B3-D7E4-6C2C-F6E4-9E082BE05A79}"/>
              </a:ext>
            </a:extLst>
          </p:cNvPr>
          <p:cNvSpPr>
            <a:spLocks noGrp="1"/>
          </p:cNvSpPr>
          <p:nvPr>
            <p:ph type="sldNum" sz="quarter" idx="12"/>
          </p:nvPr>
        </p:nvSpPr>
        <p:spPr/>
        <p:txBody>
          <a:bodyPr/>
          <a:lstStyle/>
          <a:p>
            <a:fld id="{D0F8369B-F710-4CE9-A0B8-9F511945CEE2}" type="slidenum">
              <a:rPr lang="zh-CN" altLang="en-US" smtClean="0"/>
              <a:pPr/>
              <a:t>32</a:t>
            </a:fld>
            <a:endParaRPr lang="zh-CN" altLang="en-US"/>
          </a:p>
        </p:txBody>
      </p:sp>
      <p:sp>
        <p:nvSpPr>
          <p:cNvPr id="5" name="文本框 4">
            <a:extLst>
              <a:ext uri="{FF2B5EF4-FFF2-40B4-BE49-F238E27FC236}">
                <a16:creationId xmlns:a16="http://schemas.microsoft.com/office/drawing/2014/main" id="{03730952-C24E-1E97-00B2-426CCE3C642D}"/>
              </a:ext>
            </a:extLst>
          </p:cNvPr>
          <p:cNvSpPr txBox="1"/>
          <p:nvPr/>
        </p:nvSpPr>
        <p:spPr>
          <a:xfrm>
            <a:off x="1462846" y="1883510"/>
            <a:ext cx="9266308" cy="2554545"/>
          </a:xfrm>
          <a:prstGeom prst="rect">
            <a:avLst/>
          </a:prstGeom>
          <a:noFill/>
        </p:spPr>
        <p:txBody>
          <a:bodyPr wrap="square">
            <a:spAutoFit/>
          </a:bodyPr>
          <a:lstStyle/>
          <a:p>
            <a:r>
              <a:rPr lang="zh-CN" altLang="en-US" sz="3200" dirty="0"/>
              <a:t>将</a:t>
            </a:r>
            <a:r>
              <a:rPr lang="zh-CN" altLang="zh-CN" sz="3200" dirty="0"/>
              <a:t>万用表换为</a:t>
            </a:r>
            <a:r>
              <a:rPr lang="zh-CN" altLang="zh-CN" sz="3200" dirty="0">
                <a:highlight>
                  <a:srgbClr val="FFFF00"/>
                </a:highlight>
              </a:rPr>
              <a:t>模数转换器</a:t>
            </a:r>
            <a:r>
              <a:rPr lang="en-US" altLang="zh-CN" sz="3200" dirty="0">
                <a:highlight>
                  <a:srgbClr val="FFFF00"/>
                </a:highlight>
              </a:rPr>
              <a:t>(AD</a:t>
            </a:r>
            <a:r>
              <a:rPr lang="zh-CN" altLang="en-US" sz="3200" dirty="0">
                <a:highlight>
                  <a:srgbClr val="FFFF00"/>
                </a:highlight>
              </a:rPr>
              <a:t>模块</a:t>
            </a:r>
            <a:r>
              <a:rPr lang="en-US" altLang="zh-CN" sz="3200" dirty="0">
                <a:highlight>
                  <a:srgbClr val="FFFF00"/>
                </a:highlight>
              </a:rPr>
              <a:t>)</a:t>
            </a:r>
            <a:r>
              <a:rPr lang="zh-CN" altLang="zh-CN" sz="3200" dirty="0"/>
              <a:t>，接入电脑并对信号直接进行更加精确的处理来提高测温的精度，</a:t>
            </a:r>
            <a:endParaRPr lang="en-US" altLang="zh-CN" sz="3200" dirty="0"/>
          </a:p>
          <a:p>
            <a:endParaRPr lang="en-US" altLang="zh-CN" sz="3200" dirty="0"/>
          </a:p>
          <a:p>
            <a:r>
              <a:rPr lang="zh-CN" altLang="zh-CN" sz="3200" dirty="0"/>
              <a:t>将装置与</a:t>
            </a:r>
            <a:r>
              <a:rPr lang="en-US" altLang="zh-CN" sz="3200" dirty="0">
                <a:highlight>
                  <a:srgbClr val="FFFF00"/>
                </a:highlight>
              </a:rPr>
              <a:t>PID</a:t>
            </a:r>
            <a:r>
              <a:rPr lang="zh-CN" altLang="zh-CN" sz="3200" dirty="0">
                <a:highlight>
                  <a:srgbClr val="FFFF00"/>
                </a:highlight>
              </a:rPr>
              <a:t>控温装置相结合</a:t>
            </a:r>
            <a:r>
              <a:rPr lang="zh-CN" altLang="zh-CN" sz="3200" dirty="0"/>
              <a:t>制作液体基的控温装置而不是单纯的测温装置。</a:t>
            </a:r>
            <a:r>
              <a:rPr lang="en-US" altLang="zh-CN" sz="3200" dirty="0"/>
              <a:t>---</a:t>
            </a:r>
            <a:r>
              <a:rPr lang="zh-CN" altLang="en-US" sz="3200" dirty="0"/>
              <a:t>实现自动测控</a:t>
            </a:r>
            <a:endParaRPr lang="zh-CN" altLang="zh-CN" sz="3200" dirty="0">
              <a:effectLst/>
              <a:highlight>
                <a:srgbClr val="FFFF00"/>
              </a:highlight>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29378071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extBox 42"/>
          <p:cNvSpPr txBox="1"/>
          <p:nvPr/>
        </p:nvSpPr>
        <p:spPr>
          <a:xfrm>
            <a:off x="881156" y="2785242"/>
            <a:ext cx="6275419" cy="923330"/>
          </a:xfrm>
          <a:prstGeom prst="rect">
            <a:avLst/>
          </a:prstGeom>
          <a:noFill/>
        </p:spPr>
        <p:txBody>
          <a:bodyPr wrap="square" rtlCol="0">
            <a:spAutoFit/>
          </a:bodyPr>
          <a:lstStyle/>
          <a:p>
            <a:r>
              <a:rPr lang="zh-CN" altLang="en-US" sz="5400" b="1" spc="300" dirty="0">
                <a:solidFill>
                  <a:srgbClr val="547C64"/>
                </a:solidFill>
                <a:latin typeface="微软雅黑" panose="020B0503020204020204" pitchFamily="34" charset="-122"/>
                <a:ea typeface="微软雅黑" panose="020B0503020204020204" pitchFamily="34" charset="-122"/>
              </a:rPr>
              <a:t>感谢聆听及指导！</a:t>
            </a:r>
            <a:endParaRPr lang="zh-CN" altLang="zh-CN" sz="5400" b="1" spc="300" dirty="0">
              <a:solidFill>
                <a:srgbClr val="547C64"/>
              </a:solidFill>
              <a:latin typeface="微软雅黑" panose="020B0503020204020204" pitchFamily="34" charset="-122"/>
              <a:ea typeface="微软雅黑" panose="020B0503020204020204" pitchFamily="34" charset="-122"/>
            </a:endParaRPr>
          </a:p>
        </p:txBody>
      </p:sp>
      <p:grpSp>
        <p:nvGrpSpPr>
          <p:cNvPr id="240" name="组合 239"/>
          <p:cNvGrpSpPr/>
          <p:nvPr/>
        </p:nvGrpSpPr>
        <p:grpSpPr>
          <a:xfrm flipH="1" flipV="1">
            <a:off x="961464" y="2676534"/>
            <a:ext cx="5761439" cy="0"/>
            <a:chOff x="1190453" y="2641879"/>
            <a:chExt cx="7953547" cy="0"/>
          </a:xfrm>
        </p:grpSpPr>
        <p:cxnSp>
          <p:nvCxnSpPr>
            <p:cNvPr id="241" name="直接连接符 240"/>
            <p:cNvCxnSpPr/>
            <p:nvPr/>
          </p:nvCxnSpPr>
          <p:spPr>
            <a:xfrm flipV="1">
              <a:off x="1190453" y="2641879"/>
              <a:ext cx="6844412" cy="0"/>
            </a:xfrm>
            <a:prstGeom prst="line">
              <a:avLst/>
            </a:prstGeom>
            <a:ln w="762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2" name="直接连接符 241"/>
            <p:cNvCxnSpPr/>
            <p:nvPr/>
          </p:nvCxnSpPr>
          <p:spPr>
            <a:xfrm>
              <a:off x="8103924" y="2641879"/>
              <a:ext cx="754055" cy="0"/>
            </a:xfrm>
            <a:prstGeom prst="line">
              <a:avLst/>
            </a:prstGeom>
            <a:ln w="7620">
              <a:solidFill>
                <a:schemeClr val="tx1">
                  <a:lumMod val="50000"/>
                  <a:lumOff val="50000"/>
                </a:schemeClr>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43" name="直接连接符 242"/>
            <p:cNvCxnSpPr/>
            <p:nvPr/>
          </p:nvCxnSpPr>
          <p:spPr>
            <a:xfrm>
              <a:off x="8948986" y="2641879"/>
              <a:ext cx="195014" cy="0"/>
            </a:xfrm>
            <a:prstGeom prst="line">
              <a:avLst/>
            </a:prstGeom>
            <a:ln w="762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44" name="组合 243"/>
          <p:cNvGrpSpPr/>
          <p:nvPr/>
        </p:nvGrpSpPr>
        <p:grpSpPr>
          <a:xfrm flipV="1">
            <a:off x="961464" y="3747766"/>
            <a:ext cx="5776149" cy="0"/>
            <a:chOff x="1170147" y="2641879"/>
            <a:chExt cx="7973853" cy="0"/>
          </a:xfrm>
        </p:grpSpPr>
        <p:cxnSp>
          <p:nvCxnSpPr>
            <p:cNvPr id="245" name="直接连接符 244"/>
            <p:cNvCxnSpPr/>
            <p:nvPr/>
          </p:nvCxnSpPr>
          <p:spPr>
            <a:xfrm flipV="1">
              <a:off x="1170147" y="2641879"/>
              <a:ext cx="6864719" cy="0"/>
            </a:xfrm>
            <a:prstGeom prst="line">
              <a:avLst/>
            </a:prstGeom>
            <a:ln w="762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6" name="直接连接符 245"/>
            <p:cNvCxnSpPr/>
            <p:nvPr/>
          </p:nvCxnSpPr>
          <p:spPr>
            <a:xfrm>
              <a:off x="8103924" y="2641879"/>
              <a:ext cx="754055" cy="0"/>
            </a:xfrm>
            <a:prstGeom prst="line">
              <a:avLst/>
            </a:prstGeom>
            <a:ln w="7620">
              <a:solidFill>
                <a:schemeClr val="tx1">
                  <a:lumMod val="50000"/>
                  <a:lumOff val="50000"/>
                </a:schemeClr>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47" name="直接连接符 246"/>
            <p:cNvCxnSpPr/>
            <p:nvPr/>
          </p:nvCxnSpPr>
          <p:spPr>
            <a:xfrm>
              <a:off x="8948986" y="2641879"/>
              <a:ext cx="195014" cy="0"/>
            </a:xfrm>
            <a:prstGeom prst="line">
              <a:avLst/>
            </a:prstGeom>
            <a:ln w="762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3" name="图片 2">
            <a:extLst>
              <a:ext uri="{FF2B5EF4-FFF2-40B4-BE49-F238E27FC236}">
                <a16:creationId xmlns:a16="http://schemas.microsoft.com/office/drawing/2014/main" id="{AF8FBC50-D546-5E9D-1DE0-B8E2ACAC3E73}"/>
              </a:ext>
            </a:extLst>
          </p:cNvPr>
          <p:cNvPicPr>
            <a:picLocks noChangeAspect="1"/>
          </p:cNvPicPr>
          <p:nvPr/>
        </p:nvPicPr>
        <p:blipFill rotWithShape="1">
          <a:blip r:embed="rId2" cstate="print">
            <a:duotone>
              <a:prstClr val="black"/>
              <a:srgbClr val="C0CCC6">
                <a:tint val="45000"/>
                <a:satMod val="400000"/>
              </a:srgbClr>
            </a:duotone>
            <a:extLst>
              <a:ext uri="{28A0092B-C50C-407E-A947-70E740481C1C}">
                <a14:useLocalDpi xmlns:a14="http://schemas.microsoft.com/office/drawing/2010/main" val="0"/>
              </a:ext>
            </a:extLst>
          </a:blip>
          <a:srcRect b="24684"/>
          <a:stretch/>
        </p:blipFill>
        <p:spPr>
          <a:xfrm>
            <a:off x="6312917" y="1562372"/>
            <a:ext cx="5709643" cy="5160290"/>
          </a:xfrm>
          <a:prstGeom prst="roundRect">
            <a:avLst>
              <a:gd name="adj" fmla="val 22062"/>
            </a:avLst>
          </a:prstGeom>
          <a:solidFill>
            <a:schemeClr val="bg1"/>
          </a:solidFill>
          <a:effectLst>
            <a:softEdge rad="635000"/>
          </a:effectLst>
        </p:spPr>
      </p:pic>
      <p:sp>
        <p:nvSpPr>
          <p:cNvPr id="2" name="灯片编号占位符 1">
            <a:extLst>
              <a:ext uri="{FF2B5EF4-FFF2-40B4-BE49-F238E27FC236}">
                <a16:creationId xmlns:a16="http://schemas.microsoft.com/office/drawing/2014/main" id="{1D133BE7-23B8-8446-E3DB-3F89242D5B2E}"/>
              </a:ext>
            </a:extLst>
          </p:cNvPr>
          <p:cNvSpPr>
            <a:spLocks noGrp="1"/>
          </p:cNvSpPr>
          <p:nvPr>
            <p:ph type="sldNum" sz="quarter" idx="12"/>
          </p:nvPr>
        </p:nvSpPr>
        <p:spPr/>
        <p:txBody>
          <a:bodyPr/>
          <a:lstStyle/>
          <a:p>
            <a:r>
              <a:rPr lang="en-US" altLang="zh-CN" dirty="0"/>
              <a:t>END</a:t>
            </a:r>
            <a:endParaRPr lang="zh-CN"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39"/>
                                        </p:tgtEl>
                                        <p:attrNameLst>
                                          <p:attrName>style.visibility</p:attrName>
                                        </p:attrNameLst>
                                      </p:cBhvr>
                                      <p:to>
                                        <p:strVal val="visible"/>
                                      </p:to>
                                    </p:set>
                                    <p:anim calcmode="lin" valueType="num">
                                      <p:cBhvr>
                                        <p:cTn id="7" dur="500" fill="hold"/>
                                        <p:tgtEl>
                                          <p:spTgt spid="2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9"/>
                                        </p:tgtEl>
                                        <p:attrNameLst>
                                          <p:attrName>ppt_y</p:attrName>
                                        </p:attrNameLst>
                                      </p:cBhvr>
                                      <p:tavLst>
                                        <p:tav tm="0">
                                          <p:val>
                                            <p:strVal val="#ppt_y"/>
                                          </p:val>
                                        </p:tav>
                                        <p:tav tm="100000">
                                          <p:val>
                                            <p:strVal val="#ppt_y"/>
                                          </p:val>
                                        </p:tav>
                                      </p:tavLst>
                                    </p:anim>
                                    <p:anim calcmode="lin" valueType="num">
                                      <p:cBhvr>
                                        <p:cTn id="9" dur="500" fill="hold"/>
                                        <p:tgtEl>
                                          <p:spTgt spid="2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9"/>
                                        </p:tgtEl>
                                      </p:cBhvr>
                                    </p:animEffect>
                                  </p:childTnLst>
                                </p:cTn>
                              </p:par>
                            </p:childTnLst>
                          </p:cTn>
                        </p:par>
                        <p:par>
                          <p:cTn id="12" fill="hold">
                            <p:stCondLst>
                              <p:cond delay="850"/>
                            </p:stCondLst>
                            <p:childTnLst>
                              <p:par>
                                <p:cTn id="13" presetID="22" presetClass="entr" presetSubtype="8" fill="hold" nodeType="afterEffect">
                                  <p:stCondLst>
                                    <p:cond delay="0"/>
                                  </p:stCondLst>
                                  <p:childTnLst>
                                    <p:set>
                                      <p:cBhvr>
                                        <p:cTn id="14" dur="1" fill="hold">
                                          <p:stCondLst>
                                            <p:cond delay="0"/>
                                          </p:stCondLst>
                                        </p:cTn>
                                        <p:tgtEl>
                                          <p:spTgt spid="240"/>
                                        </p:tgtEl>
                                        <p:attrNameLst>
                                          <p:attrName>style.visibility</p:attrName>
                                        </p:attrNameLst>
                                      </p:cBhvr>
                                      <p:to>
                                        <p:strVal val="visible"/>
                                      </p:to>
                                    </p:set>
                                    <p:animEffect transition="in" filter="wipe(left)">
                                      <p:cBhvr>
                                        <p:cTn id="15" dur="500"/>
                                        <p:tgtEl>
                                          <p:spTgt spid="240"/>
                                        </p:tgtEl>
                                      </p:cBhvr>
                                    </p:animEffect>
                                  </p:childTnLst>
                                </p:cTn>
                              </p:par>
                              <p:par>
                                <p:cTn id="16" presetID="22" presetClass="entr" presetSubtype="2" fill="hold" nodeType="withEffect">
                                  <p:stCondLst>
                                    <p:cond delay="0"/>
                                  </p:stCondLst>
                                  <p:childTnLst>
                                    <p:set>
                                      <p:cBhvr>
                                        <p:cTn id="17" dur="1" fill="hold">
                                          <p:stCondLst>
                                            <p:cond delay="0"/>
                                          </p:stCondLst>
                                        </p:cTn>
                                        <p:tgtEl>
                                          <p:spTgt spid="244"/>
                                        </p:tgtEl>
                                        <p:attrNameLst>
                                          <p:attrName>style.visibility</p:attrName>
                                        </p:attrNameLst>
                                      </p:cBhvr>
                                      <p:to>
                                        <p:strVal val="visible"/>
                                      </p:to>
                                    </p:set>
                                    <p:animEffect transition="in" filter="wipe(right)">
                                      <p:cBhvr>
                                        <p:cTn id="18"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1683393" y="361823"/>
            <a:ext cx="1415764"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赛题分析</a:t>
            </a:r>
          </a:p>
        </p:txBody>
      </p:sp>
      <p:sp>
        <p:nvSpPr>
          <p:cNvPr id="7" name="灯片编号占位符 6">
            <a:extLst>
              <a:ext uri="{FF2B5EF4-FFF2-40B4-BE49-F238E27FC236}">
                <a16:creationId xmlns:a16="http://schemas.microsoft.com/office/drawing/2014/main" id="{73E78C5C-8470-F34A-F786-70CECDBF74A7}"/>
              </a:ext>
            </a:extLst>
          </p:cNvPr>
          <p:cNvSpPr>
            <a:spLocks noGrp="1"/>
          </p:cNvSpPr>
          <p:nvPr>
            <p:ph type="sldNum" sz="quarter" idx="12"/>
          </p:nvPr>
        </p:nvSpPr>
        <p:spPr/>
        <p:txBody>
          <a:bodyPr/>
          <a:lstStyle/>
          <a:p>
            <a:fld id="{D0F8369B-F710-4CE9-A0B8-9F511945CEE2}" type="slidenum">
              <a:rPr lang="zh-CN" altLang="en-US" smtClean="0"/>
              <a:pPr/>
              <a:t>4</a:t>
            </a:fld>
            <a:endParaRPr lang="zh-CN" altLang="en-US"/>
          </a:p>
        </p:txBody>
      </p:sp>
      <p:sp>
        <p:nvSpPr>
          <p:cNvPr id="2" name="文本框 1">
            <a:extLst>
              <a:ext uri="{FF2B5EF4-FFF2-40B4-BE49-F238E27FC236}">
                <a16:creationId xmlns:a16="http://schemas.microsoft.com/office/drawing/2014/main" id="{71536C4B-89FE-718A-9FE5-58D0DFCB2205}"/>
              </a:ext>
            </a:extLst>
          </p:cNvPr>
          <p:cNvSpPr txBox="1"/>
          <p:nvPr/>
        </p:nvSpPr>
        <p:spPr>
          <a:xfrm>
            <a:off x="845759" y="1776966"/>
            <a:ext cx="1441412"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题意理解</a:t>
            </a:r>
          </a:p>
        </p:txBody>
      </p:sp>
      <p:sp>
        <p:nvSpPr>
          <p:cNvPr id="4" name="文本框 3">
            <a:extLst>
              <a:ext uri="{FF2B5EF4-FFF2-40B4-BE49-F238E27FC236}">
                <a16:creationId xmlns:a16="http://schemas.microsoft.com/office/drawing/2014/main" id="{B7E70573-41A4-A7C5-F484-C66346F71E45}"/>
              </a:ext>
            </a:extLst>
          </p:cNvPr>
          <p:cNvSpPr txBox="1"/>
          <p:nvPr/>
        </p:nvSpPr>
        <p:spPr>
          <a:xfrm>
            <a:off x="858583" y="3300966"/>
            <a:ext cx="1415764"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目标定位</a:t>
            </a:r>
          </a:p>
        </p:txBody>
      </p:sp>
      <p:sp>
        <p:nvSpPr>
          <p:cNvPr id="8" name="文本框 7">
            <a:extLst>
              <a:ext uri="{FF2B5EF4-FFF2-40B4-BE49-F238E27FC236}">
                <a16:creationId xmlns:a16="http://schemas.microsoft.com/office/drawing/2014/main" id="{E0A6C175-6324-0BAD-5B04-4A6885EEFC0F}"/>
              </a:ext>
            </a:extLst>
          </p:cNvPr>
          <p:cNvSpPr txBox="1"/>
          <p:nvPr/>
        </p:nvSpPr>
        <p:spPr>
          <a:xfrm>
            <a:off x="2590800" y="1053688"/>
            <a:ext cx="7483929" cy="1908215"/>
          </a:xfrm>
          <a:prstGeom prst="rect">
            <a:avLst/>
          </a:prstGeom>
          <a:noFill/>
        </p:spPr>
        <p:txBody>
          <a:bodyPr wrap="square" rtlCol="0">
            <a:spAutoFit/>
          </a:bodyPr>
          <a:lstStyle/>
          <a:p>
            <a:endParaRPr lang="en-US" altLang="zh-CN" sz="1800" b="0" i="0" dirty="0">
              <a:solidFill>
                <a:srgbClr val="000000"/>
              </a:solidFill>
              <a:effectLst/>
              <a:latin typeface="SimSun" panose="02010600030101010101" pitchFamily="2" charset="-122"/>
              <a:ea typeface="SimSun" panose="02010600030101010101" pitchFamily="2" charset="-122"/>
            </a:endParaRPr>
          </a:p>
          <a:p>
            <a:endParaRPr lang="en-US" altLang="zh-CN" dirty="0">
              <a:solidFill>
                <a:srgbClr val="000000"/>
              </a:solidFill>
              <a:latin typeface="SimSun" panose="02010600030101010101" pitchFamily="2" charset="-122"/>
              <a:ea typeface="SimSun" panose="02010600030101010101" pitchFamily="2" charset="-122"/>
            </a:endParaRPr>
          </a:p>
          <a:p>
            <a:r>
              <a:rPr lang="zh-CN" altLang="en-US" sz="3200" b="0" i="0" dirty="0">
                <a:solidFill>
                  <a:srgbClr val="000000"/>
                </a:solidFill>
                <a:effectLst/>
                <a:latin typeface="SimSun" panose="02010600030101010101" pitchFamily="2" charset="-122"/>
                <a:ea typeface="SimSun" panose="02010600030101010101" pitchFamily="2" charset="-122"/>
              </a:rPr>
              <a:t>研究某种物质的</a:t>
            </a:r>
            <a:r>
              <a:rPr lang="zh-CN" altLang="en-US" sz="3200" b="0" i="0" dirty="0">
                <a:solidFill>
                  <a:srgbClr val="000000"/>
                </a:solidFill>
                <a:effectLst/>
                <a:highlight>
                  <a:srgbClr val="FFFF00"/>
                </a:highlight>
                <a:latin typeface="SimSun" panose="02010600030101010101" pitchFamily="2" charset="-122"/>
                <a:ea typeface="SimSun" panose="02010600030101010101" pitchFamily="2" charset="-122"/>
              </a:rPr>
              <a:t>导电特性</a:t>
            </a:r>
            <a:r>
              <a:rPr lang="zh-CN" altLang="en-US" sz="3200" b="0" i="0" dirty="0">
                <a:solidFill>
                  <a:srgbClr val="000000"/>
                </a:solidFill>
                <a:effectLst/>
                <a:latin typeface="SimSun" panose="02010600030101010101" pitchFamily="2" charset="-122"/>
                <a:ea typeface="SimSun" panose="02010600030101010101" pitchFamily="2" charset="-122"/>
              </a:rPr>
              <a:t>， </a:t>
            </a:r>
            <a:endParaRPr lang="en-US" altLang="zh-CN" sz="3200" b="0" i="0" dirty="0">
              <a:solidFill>
                <a:srgbClr val="000000"/>
              </a:solidFill>
              <a:effectLst/>
              <a:latin typeface="SimSun" panose="02010600030101010101" pitchFamily="2" charset="-122"/>
              <a:ea typeface="SimSun" panose="02010600030101010101" pitchFamily="2" charset="-122"/>
            </a:endParaRPr>
          </a:p>
          <a:p>
            <a:r>
              <a:rPr lang="zh-CN" altLang="en-US" sz="3200" b="0" i="0" dirty="0">
                <a:solidFill>
                  <a:srgbClr val="000000"/>
                </a:solidFill>
                <a:effectLst/>
                <a:latin typeface="SimSun" panose="02010600030101010101" pitchFamily="2" charset="-122"/>
                <a:ea typeface="SimSun" panose="02010600030101010101" pitchFamily="2" charset="-122"/>
              </a:rPr>
              <a:t>并</a:t>
            </a:r>
            <a:r>
              <a:rPr lang="zh-CN" altLang="en-US" sz="3200" b="0" i="0" dirty="0">
                <a:solidFill>
                  <a:srgbClr val="FF0000"/>
                </a:solidFill>
                <a:effectLst/>
                <a:latin typeface="SimSun" panose="02010600030101010101" pitchFamily="2" charset="-122"/>
                <a:ea typeface="SimSun" panose="02010600030101010101" pitchFamily="2" charset="-122"/>
              </a:rPr>
              <a:t>利用该物质</a:t>
            </a:r>
            <a:r>
              <a:rPr lang="zh-CN" altLang="en-US" sz="3200" b="0" i="0" dirty="0">
                <a:solidFill>
                  <a:srgbClr val="000000"/>
                </a:solidFill>
                <a:effectLst/>
                <a:latin typeface="SimSun" panose="02010600030101010101" pitchFamily="2" charset="-122"/>
                <a:ea typeface="SimSun" panose="02010600030101010101" pitchFamily="2" charset="-122"/>
              </a:rPr>
              <a:t>制作一个</a:t>
            </a:r>
            <a:r>
              <a:rPr lang="zh-CN" altLang="en-US" sz="3200" b="0" i="0" dirty="0">
                <a:solidFill>
                  <a:srgbClr val="000000"/>
                </a:solidFill>
                <a:effectLst/>
                <a:highlight>
                  <a:srgbClr val="FFFF00"/>
                </a:highlight>
                <a:latin typeface="SimSun" panose="02010600030101010101" pitchFamily="2" charset="-122"/>
                <a:ea typeface="SimSun" panose="02010600030101010101" pitchFamily="2" charset="-122"/>
              </a:rPr>
              <a:t>实际应用装置</a:t>
            </a:r>
            <a:r>
              <a:rPr lang="zh-CN" altLang="en-US" sz="3200" dirty="0">
                <a:highlight>
                  <a:srgbClr val="FFFF00"/>
                </a:highlight>
              </a:rPr>
              <a:t> </a:t>
            </a:r>
            <a:br>
              <a:rPr lang="zh-CN" altLang="en-US" dirty="0"/>
            </a:br>
            <a:endParaRPr lang="zh-CN" altLang="en-US" dirty="0"/>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AC2CE480-65CB-EE53-8028-7AC282D95121}"/>
                  </a:ext>
                </a:extLst>
              </p:cNvPr>
              <p:cNvSpPr txBox="1"/>
              <p:nvPr/>
            </p:nvSpPr>
            <p:spPr>
              <a:xfrm>
                <a:off x="2391275" y="2518231"/>
                <a:ext cx="9508671" cy="2646878"/>
              </a:xfrm>
              <a:prstGeom prst="rect">
                <a:avLst/>
              </a:prstGeom>
              <a:noFill/>
            </p:spPr>
            <p:txBody>
              <a:bodyPr wrap="square" rtlCol="0">
                <a:spAutoFit/>
              </a:bodyPr>
              <a:lstStyle/>
              <a:p>
                <a:endParaRPr lang="en-US" altLang="zh-CN" sz="1800" b="0" i="0" dirty="0">
                  <a:solidFill>
                    <a:srgbClr val="000000"/>
                  </a:solidFill>
                  <a:effectLst/>
                  <a:latin typeface="SimSun" panose="02010600030101010101" pitchFamily="2" charset="-122"/>
                  <a:ea typeface="SimSun" panose="02010600030101010101" pitchFamily="2" charset="-122"/>
                </a:endParaRPr>
              </a:p>
              <a:p>
                <a:endParaRPr lang="en-US" altLang="zh-CN" sz="2800" dirty="0">
                  <a:solidFill>
                    <a:srgbClr val="000000"/>
                  </a:solidFill>
                  <a:latin typeface="SimSun" panose="02010600030101010101" pitchFamily="2" charset="-122"/>
                  <a:ea typeface="SimSun" panose="02010600030101010101" pitchFamily="2" charset="-122"/>
                </a:endParaRPr>
              </a:p>
              <a:p>
                <a:r>
                  <a:rPr lang="en-US" altLang="zh-CN" sz="2800" dirty="0"/>
                  <a:t>1</a:t>
                </a:r>
                <a:r>
                  <a:rPr lang="zh-CN" altLang="en-US" sz="2800" dirty="0"/>
                  <a:t>）设计实验方案，制作实验装置，探究</a:t>
                </a:r>
                <a14:m>
                  <m:oMath xmlns:m="http://schemas.openxmlformats.org/officeDocument/2006/math">
                    <m:sSub>
                      <m:sSubPr>
                        <m:ctrlPr>
                          <a:rPr lang="en-US" altLang="zh-CN" sz="2800" i="1" smtClean="0">
                            <a:latin typeface="Cambria Math" panose="02040503050406030204" pitchFamily="18" charset="0"/>
                          </a:rPr>
                        </m:ctrlPr>
                      </m:sSubPr>
                      <m:e>
                        <m:r>
                          <m:rPr>
                            <m:sty m:val="p"/>
                          </m:rPr>
                          <a:rPr lang="en-US" altLang="zh-CN" sz="2800" b="0" i="0" smtClean="0">
                            <a:latin typeface="Cambria Math" panose="02040503050406030204" pitchFamily="18" charset="0"/>
                          </a:rPr>
                          <m:t>C</m:t>
                        </m:r>
                        <m:r>
                          <m:rPr>
                            <m:sty m:val="p"/>
                          </m:rPr>
                          <a:rPr lang="en-US" altLang="zh-CN" sz="2800" i="1">
                            <a:latin typeface="Cambria Math" panose="02040503050406030204" pitchFamily="18" charset="0"/>
                          </a:rPr>
                          <m:t>aCl</m:t>
                        </m:r>
                      </m:e>
                      <m:sub>
                        <m:r>
                          <a:rPr lang="en-US" altLang="zh-CN" sz="2800" b="0" i="1" smtClean="0">
                            <a:latin typeface="Cambria Math" panose="02040503050406030204" pitchFamily="18" charset="0"/>
                          </a:rPr>
                          <m:t>2</m:t>
                        </m:r>
                      </m:sub>
                    </m:sSub>
                  </m:oMath>
                </a14:m>
                <a:r>
                  <a:rPr lang="zh-CN" altLang="en-US" sz="2800" dirty="0"/>
                  <a:t>溶液导电特性</a:t>
                </a:r>
                <a:endParaRPr lang="en-US" altLang="zh-CN" sz="2800" dirty="0"/>
              </a:p>
              <a:p>
                <a:endParaRPr lang="en-US" altLang="zh-CN" sz="2800" dirty="0"/>
              </a:p>
              <a:p>
                <a:r>
                  <a:rPr lang="en-US" altLang="zh-CN" sz="2800" dirty="0"/>
                  <a:t>2</a:t>
                </a:r>
                <a:r>
                  <a:rPr lang="zh-CN" altLang="en-US" sz="2800" dirty="0"/>
                  <a:t>）利用该物质设计制作相关实际应用装置或实验研究装置 </a:t>
                </a:r>
                <a:br>
                  <a:rPr lang="zh-CN" altLang="en-US" sz="2400" dirty="0"/>
                </a:br>
                <a:br>
                  <a:rPr lang="zh-CN" altLang="en-US" dirty="0"/>
                </a:br>
                <a:endParaRPr lang="zh-CN" altLang="en-US" dirty="0"/>
              </a:p>
            </p:txBody>
          </p:sp>
        </mc:Choice>
        <mc:Fallback xmlns="">
          <p:sp>
            <p:nvSpPr>
              <p:cNvPr id="9" name="文本框 8">
                <a:extLst>
                  <a:ext uri="{FF2B5EF4-FFF2-40B4-BE49-F238E27FC236}">
                    <a16:creationId xmlns:a16="http://schemas.microsoft.com/office/drawing/2014/main" id="{AC2CE480-65CB-EE53-8028-7AC282D95121}"/>
                  </a:ext>
                </a:extLst>
              </p:cNvPr>
              <p:cNvSpPr txBox="1">
                <a:spLocks noRot="1" noChangeAspect="1" noMove="1" noResize="1" noEditPoints="1" noAdjustHandles="1" noChangeArrowheads="1" noChangeShapeType="1" noTextEdit="1"/>
              </p:cNvSpPr>
              <p:nvPr/>
            </p:nvSpPr>
            <p:spPr>
              <a:xfrm>
                <a:off x="2391275" y="2518231"/>
                <a:ext cx="9508671" cy="2646878"/>
              </a:xfrm>
              <a:prstGeom prst="rect">
                <a:avLst/>
              </a:prstGeom>
              <a:blipFill>
                <a:blip r:embed="rId2"/>
                <a:stretch>
                  <a:fillRect l="-1282"/>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框 42"/>
          <p:cNvSpPr txBox="1"/>
          <p:nvPr/>
        </p:nvSpPr>
        <p:spPr>
          <a:xfrm>
            <a:off x="4596235" y="3253614"/>
            <a:ext cx="3262423" cy="1015659"/>
          </a:xfrm>
          <a:prstGeom prst="rect">
            <a:avLst/>
          </a:prstGeom>
          <a:noFill/>
        </p:spPr>
        <p:txBody>
          <a:bodyPr wrap="none" lIns="91436" tIns="45718" rIns="91436" bIns="45718" rtlCol="0">
            <a:spAutoFit/>
          </a:bodyPr>
          <a:lstStyle>
            <a:defPPr>
              <a:defRPr lang="zh-CN"/>
            </a:defPPr>
            <a:lvl1pPr>
              <a:defRPr sz="6000" b="1">
                <a:solidFill>
                  <a:srgbClr val="005CA7"/>
                </a:solidFill>
                <a:latin typeface="微软雅黑" panose="020B0503020204020204" pitchFamily="34" charset="-122"/>
                <a:ea typeface="微软雅黑" panose="020B0503020204020204" pitchFamily="34" charset="-122"/>
              </a:defRPr>
            </a:lvl1pPr>
          </a:lstStyle>
          <a:p>
            <a:pPr algn="ctr"/>
            <a:r>
              <a:rPr lang="zh-CN" altLang="en-US" dirty="0">
                <a:solidFill>
                  <a:srgbClr val="547C64"/>
                </a:solidFill>
              </a:rPr>
              <a:t>实验原理</a:t>
            </a:r>
            <a:endParaRPr lang="zh-CN" altLang="en-US" dirty="0"/>
          </a:p>
        </p:txBody>
      </p:sp>
      <p:grpSp>
        <p:nvGrpSpPr>
          <p:cNvPr id="37" name="组合 36"/>
          <p:cNvGrpSpPr/>
          <p:nvPr/>
        </p:nvGrpSpPr>
        <p:grpSpPr>
          <a:xfrm>
            <a:off x="7924800" y="3727786"/>
            <a:ext cx="4267199" cy="387014"/>
            <a:chOff x="743958" y="3475975"/>
            <a:chExt cx="753417" cy="0"/>
          </a:xfrm>
        </p:grpSpPr>
        <p:cxnSp>
          <p:nvCxnSpPr>
            <p:cNvPr id="41" name="直接连接符 40"/>
            <p:cNvCxnSpPr/>
            <p:nvPr/>
          </p:nvCxnSpPr>
          <p:spPr>
            <a:xfrm flipH="1" flipV="1">
              <a:off x="951148" y="3475975"/>
              <a:ext cx="546227" cy="0"/>
            </a:xfrm>
            <a:prstGeom prst="line">
              <a:avLst/>
            </a:prstGeom>
            <a:ln w="7620">
              <a:solidFill>
                <a:schemeClr val="tx1">
                  <a:lumMod val="50000"/>
                  <a:lumOff val="50000"/>
                </a:schemeClr>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743958" y="3475975"/>
              <a:ext cx="207190" cy="0"/>
            </a:xfrm>
            <a:prstGeom prst="line">
              <a:avLst/>
            </a:prstGeom>
            <a:ln w="762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flipH="1">
            <a:off x="-88900" y="3721751"/>
            <a:ext cx="4356100" cy="329549"/>
            <a:chOff x="743958" y="3475975"/>
            <a:chExt cx="753417" cy="0"/>
          </a:xfrm>
        </p:grpSpPr>
        <p:cxnSp>
          <p:nvCxnSpPr>
            <p:cNvPr id="39" name="直接连接符 38"/>
            <p:cNvCxnSpPr/>
            <p:nvPr/>
          </p:nvCxnSpPr>
          <p:spPr>
            <a:xfrm flipH="1" flipV="1">
              <a:off x="951148" y="3475975"/>
              <a:ext cx="546227" cy="0"/>
            </a:xfrm>
            <a:prstGeom prst="line">
              <a:avLst/>
            </a:prstGeom>
            <a:ln w="7620">
              <a:solidFill>
                <a:schemeClr val="tx1">
                  <a:lumMod val="50000"/>
                  <a:lumOff val="50000"/>
                </a:schemeClr>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743958" y="3475975"/>
              <a:ext cx="207190" cy="0"/>
            </a:xfrm>
            <a:prstGeom prst="line">
              <a:avLst/>
            </a:prstGeom>
            <a:ln w="762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
          <p:cNvGrpSpPr>
            <a:grpSpLocks noChangeAspect="1"/>
          </p:cNvGrpSpPr>
          <p:nvPr/>
        </p:nvGrpSpPr>
        <p:grpSpPr bwMode="auto">
          <a:xfrm>
            <a:off x="5390276" y="1665398"/>
            <a:ext cx="1411448" cy="1162236"/>
            <a:chOff x="3681" y="2029"/>
            <a:chExt cx="623" cy="513"/>
          </a:xfrm>
        </p:grpSpPr>
        <p:sp>
          <p:nvSpPr>
            <p:cNvPr id="46" name="AutoShape 3"/>
            <p:cNvSpPr>
              <a:spLocks noChangeAspect="1" noChangeArrowheads="1" noTextEdit="1"/>
            </p:cNvSpPr>
            <p:nvPr/>
          </p:nvSpPr>
          <p:spPr bwMode="auto">
            <a:xfrm>
              <a:off x="3681" y="2029"/>
              <a:ext cx="623" cy="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7" name="Freeform 5"/>
            <p:cNvSpPr/>
            <p:nvPr/>
          </p:nvSpPr>
          <p:spPr bwMode="auto">
            <a:xfrm>
              <a:off x="3676" y="2029"/>
              <a:ext cx="623" cy="285"/>
            </a:xfrm>
            <a:custGeom>
              <a:avLst/>
              <a:gdLst>
                <a:gd name="T0" fmla="*/ 312 w 623"/>
                <a:gd name="T1" fmla="*/ 0 h 285"/>
                <a:gd name="T2" fmla="*/ 312 w 623"/>
                <a:gd name="T3" fmla="*/ 0 h 285"/>
                <a:gd name="T4" fmla="*/ 0 w 623"/>
                <a:gd name="T5" fmla="*/ 252 h 285"/>
                <a:gd name="T6" fmla="*/ 38 w 623"/>
                <a:gd name="T7" fmla="*/ 285 h 285"/>
                <a:gd name="T8" fmla="*/ 312 w 623"/>
                <a:gd name="T9" fmla="*/ 62 h 285"/>
                <a:gd name="T10" fmla="*/ 585 w 623"/>
                <a:gd name="T11" fmla="*/ 285 h 285"/>
                <a:gd name="T12" fmla="*/ 623 w 623"/>
                <a:gd name="T13" fmla="*/ 252 h 285"/>
                <a:gd name="T14" fmla="*/ 312 w 623"/>
                <a:gd name="T15" fmla="*/ 0 h 285"/>
                <a:gd name="T16" fmla="*/ 312 w 623"/>
                <a:gd name="T17"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3" h="285">
                  <a:moveTo>
                    <a:pt x="312" y="0"/>
                  </a:moveTo>
                  <a:lnTo>
                    <a:pt x="312" y="0"/>
                  </a:lnTo>
                  <a:lnTo>
                    <a:pt x="0" y="252"/>
                  </a:lnTo>
                  <a:lnTo>
                    <a:pt x="38" y="285"/>
                  </a:lnTo>
                  <a:lnTo>
                    <a:pt x="312" y="62"/>
                  </a:lnTo>
                  <a:lnTo>
                    <a:pt x="585" y="285"/>
                  </a:lnTo>
                  <a:lnTo>
                    <a:pt x="623" y="252"/>
                  </a:lnTo>
                  <a:lnTo>
                    <a:pt x="312" y="0"/>
                  </a:lnTo>
                  <a:lnTo>
                    <a:pt x="312" y="0"/>
                  </a:lnTo>
                  <a:close/>
                </a:path>
              </a:pathLst>
            </a:custGeom>
            <a:solidFill>
              <a:srgbClr val="547C64"/>
            </a:solidFill>
            <a:ln w="9525">
              <a:solidFill>
                <a:srgbClr val="000000"/>
              </a:solidFill>
              <a:round/>
            </a:ln>
          </p:spPr>
          <p:txBody>
            <a:bodyPr vert="horz" wrap="square" lIns="91440" tIns="45720" rIns="91440" bIns="45720" numCol="1" anchor="t" anchorCtr="0" compatLnSpc="1"/>
            <a:lstStyle/>
            <a:p>
              <a:endParaRPr lang="zh-CN" altLang="en-US"/>
            </a:p>
          </p:txBody>
        </p:sp>
        <p:sp>
          <p:nvSpPr>
            <p:cNvPr id="48" name="Freeform 6"/>
            <p:cNvSpPr/>
            <p:nvPr/>
          </p:nvSpPr>
          <p:spPr bwMode="auto">
            <a:xfrm>
              <a:off x="3747" y="2157"/>
              <a:ext cx="481" cy="385"/>
            </a:xfrm>
            <a:custGeom>
              <a:avLst/>
              <a:gdLst>
                <a:gd name="T0" fmla="*/ 0 w 481"/>
                <a:gd name="T1" fmla="*/ 195 h 385"/>
                <a:gd name="T2" fmla="*/ 0 w 481"/>
                <a:gd name="T3" fmla="*/ 385 h 385"/>
                <a:gd name="T4" fmla="*/ 193 w 481"/>
                <a:gd name="T5" fmla="*/ 385 h 385"/>
                <a:gd name="T6" fmla="*/ 193 w 481"/>
                <a:gd name="T7" fmla="*/ 205 h 385"/>
                <a:gd name="T8" fmla="*/ 292 w 481"/>
                <a:gd name="T9" fmla="*/ 205 h 385"/>
                <a:gd name="T10" fmla="*/ 292 w 481"/>
                <a:gd name="T11" fmla="*/ 385 h 385"/>
                <a:gd name="T12" fmla="*/ 481 w 481"/>
                <a:gd name="T13" fmla="*/ 385 h 385"/>
                <a:gd name="T14" fmla="*/ 481 w 481"/>
                <a:gd name="T15" fmla="*/ 195 h 385"/>
                <a:gd name="T16" fmla="*/ 236 w 481"/>
                <a:gd name="T17" fmla="*/ 0 h 385"/>
                <a:gd name="T18" fmla="*/ 0 w 481"/>
                <a:gd name="T19" fmla="*/ 19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385">
                  <a:moveTo>
                    <a:pt x="0" y="195"/>
                  </a:moveTo>
                  <a:lnTo>
                    <a:pt x="0" y="385"/>
                  </a:lnTo>
                  <a:lnTo>
                    <a:pt x="193" y="385"/>
                  </a:lnTo>
                  <a:lnTo>
                    <a:pt x="193" y="205"/>
                  </a:lnTo>
                  <a:lnTo>
                    <a:pt x="292" y="205"/>
                  </a:lnTo>
                  <a:lnTo>
                    <a:pt x="292" y="385"/>
                  </a:lnTo>
                  <a:lnTo>
                    <a:pt x="481" y="385"/>
                  </a:lnTo>
                  <a:lnTo>
                    <a:pt x="481" y="195"/>
                  </a:lnTo>
                  <a:lnTo>
                    <a:pt x="236" y="0"/>
                  </a:lnTo>
                  <a:lnTo>
                    <a:pt x="0" y="195"/>
                  </a:lnTo>
                  <a:close/>
                </a:path>
              </a:pathLst>
            </a:custGeom>
            <a:solidFill>
              <a:srgbClr val="547C64"/>
            </a:solidFill>
            <a:ln w="9525">
              <a:solidFill>
                <a:srgbClr val="547C64"/>
              </a:solidFill>
              <a:round/>
            </a:ln>
          </p:spPr>
          <p:txBody>
            <a:bodyPr vert="horz" wrap="square" lIns="91440" tIns="45720" rIns="91440" bIns="45720" numCol="1" anchor="t" anchorCtr="0" compatLnSpc="1"/>
            <a:lstStyle/>
            <a:p>
              <a:endParaRPr lang="zh-CN" altLang="en-US"/>
            </a:p>
          </p:txBody>
        </p:sp>
      </p:grpSp>
      <p:sp>
        <p:nvSpPr>
          <p:cNvPr id="2" name="灯片编号占位符 1">
            <a:extLst>
              <a:ext uri="{FF2B5EF4-FFF2-40B4-BE49-F238E27FC236}">
                <a16:creationId xmlns:a16="http://schemas.microsoft.com/office/drawing/2014/main" id="{3E2E0A27-45A2-596A-898E-D876CAEEBB79}"/>
              </a:ext>
            </a:extLst>
          </p:cNvPr>
          <p:cNvSpPr>
            <a:spLocks noGrp="1"/>
          </p:cNvSpPr>
          <p:nvPr>
            <p:ph type="sldNum" sz="quarter" idx="12"/>
          </p:nvPr>
        </p:nvSpPr>
        <p:spPr/>
        <p:txBody>
          <a:bodyPr/>
          <a:lstStyle/>
          <a:p>
            <a:fld id="{D0F8369B-F710-4CE9-A0B8-9F511945CEE2}" type="slidenum">
              <a:rPr lang="zh-CN" altLang="en-US" smtClean="0"/>
              <a:pPr/>
              <a:t>5</a:t>
            </a:fld>
            <a:endParaRPr lang="zh-CN" altLang="en-US"/>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strVal val="(6*min(max(#ppt_w*#ppt_h,.3),1)-7.4)/-.7*#ppt_w"/>
                                          </p:val>
                                        </p:tav>
                                        <p:tav tm="100000">
                                          <p:val>
                                            <p:strVal val="#ppt_w"/>
                                          </p:val>
                                        </p:tav>
                                      </p:tavLst>
                                    </p:anim>
                                    <p:anim calcmode="lin" valueType="num">
                                      <p:cBhvr>
                                        <p:cTn id="8" dur="500" fill="hold"/>
                                        <p:tgtEl>
                                          <p:spTgt spid="45"/>
                                        </p:tgtEl>
                                        <p:attrNameLst>
                                          <p:attrName>ppt_h</p:attrName>
                                        </p:attrNameLst>
                                      </p:cBhvr>
                                      <p:tavLst>
                                        <p:tav tm="0">
                                          <p:val>
                                            <p:strVal val="(6*min(max(#ppt_w*#ppt_h,.3),1)-7.4)/-.7*#ppt_h"/>
                                          </p:val>
                                        </p:tav>
                                        <p:tav tm="100000">
                                          <p:val>
                                            <p:strVal val="#ppt_h"/>
                                          </p:val>
                                        </p:tav>
                                      </p:tavLst>
                                    </p:anim>
                                    <p:anim calcmode="lin" valueType="num">
                                      <p:cBhvr>
                                        <p:cTn id="9" dur="500" fill="hold"/>
                                        <p:tgtEl>
                                          <p:spTgt spid="45"/>
                                        </p:tgtEl>
                                        <p:attrNameLst>
                                          <p:attrName>ppt_x</p:attrName>
                                        </p:attrNameLst>
                                      </p:cBhvr>
                                      <p:tavLst>
                                        <p:tav tm="0">
                                          <p:val>
                                            <p:fltVal val="0.5"/>
                                          </p:val>
                                        </p:tav>
                                        <p:tav tm="100000">
                                          <p:val>
                                            <p:strVal val="#ppt_x"/>
                                          </p:val>
                                        </p:tav>
                                      </p:tavLst>
                                    </p:anim>
                                    <p:anim calcmode="lin" valueType="num">
                                      <p:cBhvr>
                                        <p:cTn id="10" dur="500" fill="hold"/>
                                        <p:tgtEl>
                                          <p:spTgt spid="45"/>
                                        </p:tgtEl>
                                        <p:attrNameLst>
                                          <p:attrName>ppt_y</p:attrName>
                                        </p:attrNameLst>
                                      </p:cBhvr>
                                      <p:tavLst>
                                        <p:tav tm="0">
                                          <p:val>
                                            <p:strVal val="1+(6*min(max(#ppt_w*#ppt_h,.3),1)-7.4)/-.7*#ppt_h/2"/>
                                          </p:val>
                                        </p:tav>
                                        <p:tav tm="100000">
                                          <p:val>
                                            <p:strVal val="#ppt_y"/>
                                          </p:val>
                                        </p:tav>
                                      </p:tavLst>
                                    </p:anim>
                                  </p:childTnLst>
                                </p:cTn>
                              </p:par>
                              <p:par>
                                <p:cTn id="11" presetID="12" presetClass="entr" presetSubtype="4" fill="hold" grpId="0" nodeType="withEffect">
                                  <p:stCondLst>
                                    <p:cond delay="30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p:tgtEl>
                                          <p:spTgt spid="43"/>
                                        </p:tgtEl>
                                        <p:attrNameLst>
                                          <p:attrName>ppt_y</p:attrName>
                                        </p:attrNameLst>
                                      </p:cBhvr>
                                      <p:tavLst>
                                        <p:tav tm="0">
                                          <p:val>
                                            <p:strVal val="#ppt_y+#ppt_h*1.125000"/>
                                          </p:val>
                                        </p:tav>
                                        <p:tav tm="100000">
                                          <p:val>
                                            <p:strVal val="#ppt_y"/>
                                          </p:val>
                                        </p:tav>
                                      </p:tavLst>
                                    </p:anim>
                                    <p:animEffect transition="in" filter="wipe(up)">
                                      <p:cBhvr>
                                        <p:cTn id="14" dur="500"/>
                                        <p:tgtEl>
                                          <p:spTgt spid="43"/>
                                        </p:tgtEl>
                                      </p:cBhvr>
                                    </p:animEffect>
                                  </p:childTnLst>
                                </p:cTn>
                              </p:par>
                              <p:par>
                                <p:cTn id="15" presetID="22" presetClass="entr" presetSubtype="8" fill="hold" nodeType="withEffect">
                                  <p:stCondLst>
                                    <p:cond delay="60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2" fill="hold" nodeType="withEffect">
                                  <p:stCondLst>
                                    <p:cond delay="600"/>
                                  </p:stCondLst>
                                  <p:childTnLst>
                                    <p:set>
                                      <p:cBhvr>
                                        <p:cTn id="19" dur="1" fill="hold">
                                          <p:stCondLst>
                                            <p:cond delay="0"/>
                                          </p:stCondLst>
                                        </p:cTn>
                                        <p:tgtEl>
                                          <p:spTgt spid="37"/>
                                        </p:tgtEl>
                                        <p:attrNameLst>
                                          <p:attrName>style.visibility</p:attrName>
                                        </p:attrNameLst>
                                      </p:cBhvr>
                                      <p:to>
                                        <p:strVal val="visible"/>
                                      </p:to>
                                    </p:set>
                                    <p:animEffect transition="in" filter="wipe(right)">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1375624" y="361823"/>
            <a:ext cx="2031317"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溶液导电原理</a:t>
            </a:r>
          </a:p>
        </p:txBody>
      </p:sp>
      <p:sp>
        <p:nvSpPr>
          <p:cNvPr id="10" name="灯片编号占位符 9">
            <a:extLst>
              <a:ext uri="{FF2B5EF4-FFF2-40B4-BE49-F238E27FC236}">
                <a16:creationId xmlns:a16="http://schemas.microsoft.com/office/drawing/2014/main" id="{E71AC683-8DF1-3DAA-B6E6-0B7803FFDC1A}"/>
              </a:ext>
            </a:extLst>
          </p:cNvPr>
          <p:cNvSpPr>
            <a:spLocks noGrp="1"/>
          </p:cNvSpPr>
          <p:nvPr>
            <p:ph type="sldNum" sz="quarter" idx="12"/>
          </p:nvPr>
        </p:nvSpPr>
        <p:spPr/>
        <p:txBody>
          <a:bodyPr/>
          <a:lstStyle/>
          <a:p>
            <a:fld id="{D0F8369B-F710-4CE9-A0B8-9F511945CEE2}" type="slidenum">
              <a:rPr lang="zh-CN" altLang="en-US" smtClean="0"/>
              <a:pPr/>
              <a:t>6</a:t>
            </a:fld>
            <a:endParaRPr lang="zh-CN" altLang="en-US"/>
          </a:p>
        </p:txBody>
      </p:sp>
      <p:pic>
        <p:nvPicPr>
          <p:cNvPr id="4" name="图片 3">
            <a:extLst>
              <a:ext uri="{FF2B5EF4-FFF2-40B4-BE49-F238E27FC236}">
                <a16:creationId xmlns:a16="http://schemas.microsoft.com/office/drawing/2014/main" id="{E20FE72B-05D4-C998-5739-CFA0F570A2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0350" y="740934"/>
            <a:ext cx="5461000" cy="5847620"/>
          </a:xfrm>
          <a:prstGeom prst="rect">
            <a:avLst/>
          </a:prstGeom>
        </p:spPr>
      </p:pic>
    </p:spTree>
    <p:extLst>
      <p:ext uri="{BB962C8B-B14F-4D97-AF65-F5344CB8AC3E}">
        <p14:creationId xmlns:p14="http://schemas.microsoft.com/office/powerpoint/2010/main" val="1657251867"/>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67C2A684-2A26-30D4-8DCD-400B4ACFB001}"/>
              </a:ext>
            </a:extLst>
          </p:cNvPr>
          <p:cNvSpPr/>
          <p:nvPr/>
        </p:nvSpPr>
        <p:spPr>
          <a:xfrm>
            <a:off x="2748643" y="4566557"/>
            <a:ext cx="3505200" cy="8763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cxnSp>
        <p:nvCxnSpPr>
          <p:cNvPr id="39" name="直接连接符 38"/>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913970" y="361823"/>
            <a:ext cx="2954647"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电解质溶液等效电阻</a:t>
            </a:r>
          </a:p>
        </p:txBody>
      </p:sp>
      <p:sp>
        <p:nvSpPr>
          <p:cNvPr id="10" name="灯片编号占位符 9">
            <a:extLst>
              <a:ext uri="{FF2B5EF4-FFF2-40B4-BE49-F238E27FC236}">
                <a16:creationId xmlns:a16="http://schemas.microsoft.com/office/drawing/2014/main" id="{E71AC683-8DF1-3DAA-B6E6-0B7803FFDC1A}"/>
              </a:ext>
            </a:extLst>
          </p:cNvPr>
          <p:cNvSpPr>
            <a:spLocks noGrp="1"/>
          </p:cNvSpPr>
          <p:nvPr>
            <p:ph type="sldNum" sz="quarter" idx="12"/>
          </p:nvPr>
        </p:nvSpPr>
        <p:spPr/>
        <p:txBody>
          <a:bodyPr/>
          <a:lstStyle/>
          <a:p>
            <a:fld id="{D0F8369B-F710-4CE9-A0B8-9F511945CEE2}" type="slidenum">
              <a:rPr lang="zh-CN" altLang="en-US" smtClean="0"/>
              <a:pPr/>
              <a:t>7</a:t>
            </a:fld>
            <a:endParaRPr lang="zh-CN" altLang="en-US"/>
          </a:p>
        </p:txBody>
      </p:sp>
      <p:pic>
        <p:nvPicPr>
          <p:cNvPr id="4" name="图片 3">
            <a:extLst>
              <a:ext uri="{FF2B5EF4-FFF2-40B4-BE49-F238E27FC236}">
                <a16:creationId xmlns:a16="http://schemas.microsoft.com/office/drawing/2014/main" id="{9616595C-75D0-883D-3CB9-49037235C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134" y="1094899"/>
            <a:ext cx="7162800" cy="5353050"/>
          </a:xfrm>
          <a:prstGeom prst="rect">
            <a:avLst/>
          </a:prstGeom>
        </p:spPr>
      </p:pic>
      <p:sp>
        <p:nvSpPr>
          <p:cNvPr id="5" name="文本框 4">
            <a:extLst>
              <a:ext uri="{FF2B5EF4-FFF2-40B4-BE49-F238E27FC236}">
                <a16:creationId xmlns:a16="http://schemas.microsoft.com/office/drawing/2014/main" id="{CC42DF50-4456-D04D-E740-D1E43ADABA64}"/>
              </a:ext>
            </a:extLst>
          </p:cNvPr>
          <p:cNvSpPr txBox="1"/>
          <p:nvPr/>
        </p:nvSpPr>
        <p:spPr>
          <a:xfrm>
            <a:off x="7930243" y="1382486"/>
            <a:ext cx="3597728" cy="2954655"/>
          </a:xfrm>
          <a:prstGeom prst="rect">
            <a:avLst/>
          </a:prstGeom>
          <a:noFill/>
        </p:spPr>
        <p:txBody>
          <a:bodyPr wrap="square" rtlCol="0">
            <a:spAutoFit/>
          </a:bodyPr>
          <a:lstStyle/>
          <a:p>
            <a:r>
              <a:rPr lang="zh-CN" altLang="en-US" sz="2400" b="1" i="0" dirty="0">
                <a:solidFill>
                  <a:srgbClr val="000000"/>
                </a:solidFill>
                <a:effectLst/>
                <a:latin typeface="SimSun" panose="02010600030101010101" pitchFamily="2" charset="-122"/>
                <a:ea typeface="SimSun" panose="02010600030101010101" pitchFamily="2" charset="-122"/>
              </a:rPr>
              <a:t>直流电路</a:t>
            </a:r>
            <a:r>
              <a:rPr lang="zh-CN" altLang="en-US" sz="2400" b="0" i="0" dirty="0">
                <a:solidFill>
                  <a:srgbClr val="000000"/>
                </a:solidFill>
                <a:effectLst/>
                <a:latin typeface="SimSun" panose="02010600030101010101" pitchFamily="2" charset="-122"/>
                <a:ea typeface="SimSun" panose="02010600030101010101" pitchFamily="2" charset="-122"/>
              </a:rPr>
              <a:t>：基本上是</a:t>
            </a:r>
            <a:r>
              <a:rPr lang="zh-CN" altLang="en-US" sz="2400" b="0" i="0" dirty="0">
                <a:solidFill>
                  <a:srgbClr val="FF0000"/>
                </a:solidFill>
                <a:effectLst/>
                <a:latin typeface="SimSun" panose="02010600030101010101" pitchFamily="2" charset="-122"/>
                <a:ea typeface="SimSun" panose="02010600030101010101" pitchFamily="2" charset="-122"/>
              </a:rPr>
              <a:t>不导通</a:t>
            </a:r>
            <a:r>
              <a:rPr lang="zh-CN" altLang="en-US" sz="2400" b="0" i="0" dirty="0">
                <a:solidFill>
                  <a:srgbClr val="000000"/>
                </a:solidFill>
                <a:effectLst/>
                <a:latin typeface="SimSun" panose="02010600030101010101" pitchFamily="2" charset="-122"/>
                <a:ea typeface="SimSun" panose="02010600030101010101" pitchFamily="2" charset="-122"/>
              </a:rPr>
              <a:t>的，</a:t>
            </a:r>
            <a:endParaRPr lang="en-US" altLang="zh-CN" sz="2400" b="0" i="0" dirty="0">
              <a:solidFill>
                <a:srgbClr val="000000"/>
              </a:solidFill>
              <a:effectLst/>
              <a:latin typeface="SimSun" panose="02010600030101010101" pitchFamily="2" charset="-122"/>
              <a:ea typeface="SimSun" panose="02010600030101010101" pitchFamily="2" charset="-122"/>
            </a:endParaRPr>
          </a:p>
          <a:p>
            <a:endParaRPr lang="en-US" altLang="zh-CN" sz="2400" dirty="0">
              <a:solidFill>
                <a:srgbClr val="000000"/>
              </a:solidFill>
              <a:latin typeface="SimSun" panose="02010600030101010101" pitchFamily="2" charset="-122"/>
              <a:ea typeface="SimSun" panose="02010600030101010101" pitchFamily="2" charset="-122"/>
            </a:endParaRPr>
          </a:p>
          <a:p>
            <a:r>
              <a:rPr lang="zh-CN" altLang="en-US" sz="2400" b="1" i="0" dirty="0">
                <a:solidFill>
                  <a:srgbClr val="000000"/>
                </a:solidFill>
                <a:effectLst/>
                <a:latin typeface="SimSun" panose="02010600030101010101" pitchFamily="2" charset="-122"/>
                <a:ea typeface="SimSun" panose="02010600030101010101" pitchFamily="2" charset="-122"/>
              </a:rPr>
              <a:t>交流电路</a:t>
            </a:r>
            <a:r>
              <a:rPr lang="zh-CN" altLang="en-US" sz="2400" b="1" dirty="0">
                <a:solidFill>
                  <a:srgbClr val="000000"/>
                </a:solidFill>
                <a:latin typeface="SimSun" panose="02010600030101010101" pitchFamily="2" charset="-122"/>
                <a:ea typeface="SimSun" panose="02010600030101010101" pitchFamily="2" charset="-122"/>
              </a:rPr>
              <a:t>：</a:t>
            </a:r>
            <a:r>
              <a:rPr lang="zh-CN" altLang="en-US" sz="2400" b="0" i="0" dirty="0">
                <a:solidFill>
                  <a:srgbClr val="000000"/>
                </a:solidFill>
                <a:effectLst/>
                <a:latin typeface="SimSun" panose="02010600030101010101" pitchFamily="2" charset="-122"/>
                <a:ea typeface="SimSun" panose="02010600030101010101" pitchFamily="2" charset="-122"/>
              </a:rPr>
              <a:t>具有一</a:t>
            </a:r>
          </a:p>
          <a:p>
            <a:r>
              <a:rPr lang="zh-CN" altLang="en-US" sz="2400" b="0" i="0" dirty="0">
                <a:solidFill>
                  <a:srgbClr val="000000"/>
                </a:solidFill>
                <a:effectLst/>
                <a:latin typeface="SimSun" panose="02010600030101010101" pitchFamily="2" charset="-122"/>
                <a:ea typeface="SimSun" panose="02010600030101010101" pitchFamily="2" charset="-122"/>
              </a:rPr>
              <a:t>定的电阻，可以把电解质溶液看成</a:t>
            </a:r>
            <a:r>
              <a:rPr lang="zh-CN" altLang="en-US" sz="2400" b="0" i="0" dirty="0">
                <a:solidFill>
                  <a:srgbClr val="000000"/>
                </a:solidFill>
                <a:effectLst/>
                <a:highlight>
                  <a:srgbClr val="FFFF00"/>
                </a:highlight>
                <a:latin typeface="SimSun" panose="02010600030101010101" pitchFamily="2" charset="-122"/>
                <a:ea typeface="SimSun" panose="02010600030101010101" pitchFamily="2" charset="-122"/>
              </a:rPr>
              <a:t>一个电阻和一个电容串联</a:t>
            </a:r>
            <a:r>
              <a:rPr lang="zh-CN" altLang="en-US" sz="2400" dirty="0">
                <a:highlight>
                  <a:srgbClr val="FFFF00"/>
                </a:highlight>
              </a:rPr>
              <a:t> </a:t>
            </a:r>
            <a:r>
              <a:rPr lang="zh-CN" altLang="en-US" sz="2400" dirty="0"/>
              <a:t>。</a:t>
            </a:r>
            <a:br>
              <a:rPr lang="zh-CN" altLang="en-US" dirty="0"/>
            </a:br>
            <a:endParaRPr lang="zh-CN" altLang="en-US" dirty="0"/>
          </a:p>
        </p:txBody>
      </p:sp>
      <p:sp>
        <p:nvSpPr>
          <p:cNvPr id="7" name="矩形: 圆角 6">
            <a:extLst>
              <a:ext uri="{FF2B5EF4-FFF2-40B4-BE49-F238E27FC236}">
                <a16:creationId xmlns:a16="http://schemas.microsoft.com/office/drawing/2014/main" id="{AFCA5CD4-D180-B9F1-D7B2-06D2916BDAF6}"/>
              </a:ext>
            </a:extLst>
          </p:cNvPr>
          <p:cNvSpPr/>
          <p:nvPr/>
        </p:nvSpPr>
        <p:spPr>
          <a:xfrm>
            <a:off x="2748643" y="4566557"/>
            <a:ext cx="3614057" cy="914391"/>
          </a:xfrm>
          <a:prstGeom prst="roundRect">
            <a:avLst/>
          </a:prstGeom>
          <a:noFill/>
          <a:ln w="3810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cxnSp>
        <p:nvCxnSpPr>
          <p:cNvPr id="9" name="连接符: 肘形 8">
            <a:extLst>
              <a:ext uri="{FF2B5EF4-FFF2-40B4-BE49-F238E27FC236}">
                <a16:creationId xmlns:a16="http://schemas.microsoft.com/office/drawing/2014/main" id="{4660EA28-21BA-0640-7A55-69350F7FE2DF}"/>
              </a:ext>
            </a:extLst>
          </p:cNvPr>
          <p:cNvCxnSpPr>
            <a:cxnSpLocks/>
          </p:cNvCxnSpPr>
          <p:nvPr/>
        </p:nvCxnSpPr>
        <p:spPr>
          <a:xfrm rot="10800000" flipV="1">
            <a:off x="6423480" y="3620405"/>
            <a:ext cx="3597728" cy="1446897"/>
          </a:xfrm>
          <a:prstGeom prst="bentConnector3">
            <a:avLst>
              <a:gd name="adj1" fmla="val -83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EA416A11-61D6-D707-F6CC-F1701DBFAE08}"/>
              </a:ext>
            </a:extLst>
          </p:cNvPr>
          <p:cNvSpPr txBox="1"/>
          <p:nvPr/>
        </p:nvSpPr>
        <p:spPr>
          <a:xfrm>
            <a:off x="7815943" y="5442857"/>
            <a:ext cx="4060371" cy="1615827"/>
          </a:xfrm>
          <a:prstGeom prst="rect">
            <a:avLst/>
          </a:prstGeom>
          <a:noFill/>
        </p:spPr>
        <p:txBody>
          <a:bodyPr wrap="square" rtlCol="0">
            <a:spAutoFit/>
          </a:bodyPr>
          <a:lstStyle/>
          <a:p>
            <a:pPr algn="l"/>
            <a:r>
              <a:rPr lang="fr-FR" altLang="zh-CN" sz="1050" b="1" i="0" dirty="0">
                <a:solidFill>
                  <a:srgbClr val="000000"/>
                </a:solidFill>
                <a:effectLst/>
                <a:latin typeface="Roboto" panose="02000000000000000000" pitchFamily="2" charset="0"/>
              </a:rPr>
              <a:t>Experimental and Modeling of Conductivity for Electrolyte Solution Systems</a:t>
            </a:r>
          </a:p>
          <a:p>
            <a:pPr algn="l"/>
            <a:r>
              <a:rPr lang="fr-FR" altLang="zh-CN" sz="1050" b="0" i="0" dirty="0">
                <a:solidFill>
                  <a:srgbClr val="000000"/>
                </a:solidFill>
                <a:effectLst/>
                <a:latin typeface="Roboto" panose="02000000000000000000" pitchFamily="2" charset="0"/>
              </a:rPr>
              <a:t>Weitao Zhang, Xia Chen, Yan Wang, Lianying Wu, and Yangdong Hu</a:t>
            </a:r>
          </a:p>
          <a:p>
            <a:pPr algn="l"/>
            <a:r>
              <a:rPr lang="fr-FR" altLang="zh-CN" sz="1050" b="0" i="1" dirty="0">
                <a:solidFill>
                  <a:srgbClr val="000000"/>
                </a:solidFill>
                <a:effectLst/>
                <a:latin typeface="Roboto" panose="02000000000000000000" pitchFamily="2" charset="0"/>
              </a:rPr>
              <a:t>ACS Omega</a:t>
            </a:r>
            <a:r>
              <a:rPr lang="fr-FR" altLang="zh-CN" sz="1050" b="0" i="0" dirty="0">
                <a:solidFill>
                  <a:srgbClr val="000000"/>
                </a:solidFill>
                <a:effectLst/>
                <a:latin typeface="Roboto" panose="02000000000000000000" pitchFamily="2" charset="0"/>
              </a:rPr>
              <a:t> </a:t>
            </a:r>
            <a:r>
              <a:rPr lang="fr-FR" altLang="zh-CN" sz="1050" b="1" i="0" dirty="0">
                <a:solidFill>
                  <a:srgbClr val="000000"/>
                </a:solidFill>
                <a:effectLst/>
                <a:latin typeface="Roboto" panose="02000000000000000000" pitchFamily="2" charset="0"/>
              </a:rPr>
              <a:t>2020</a:t>
            </a:r>
            <a:r>
              <a:rPr lang="fr-FR" altLang="zh-CN" sz="1050" b="0" i="0" dirty="0">
                <a:solidFill>
                  <a:srgbClr val="000000"/>
                </a:solidFill>
                <a:effectLst/>
                <a:latin typeface="Roboto" panose="02000000000000000000" pitchFamily="2" charset="0"/>
              </a:rPr>
              <a:t> </a:t>
            </a:r>
            <a:r>
              <a:rPr lang="fr-FR" altLang="zh-CN" sz="1050" b="0" i="1" dirty="0">
                <a:solidFill>
                  <a:srgbClr val="000000"/>
                </a:solidFill>
                <a:effectLst/>
                <a:latin typeface="Roboto" panose="02000000000000000000" pitchFamily="2" charset="0"/>
              </a:rPr>
              <a:t>5</a:t>
            </a:r>
            <a:r>
              <a:rPr lang="fr-FR" altLang="zh-CN" sz="1050" b="0" i="0" dirty="0">
                <a:solidFill>
                  <a:srgbClr val="000000"/>
                </a:solidFill>
                <a:effectLst/>
                <a:latin typeface="Roboto" panose="02000000000000000000" pitchFamily="2" charset="0"/>
              </a:rPr>
              <a:t> (35), 22465-22474</a:t>
            </a:r>
          </a:p>
          <a:p>
            <a:pPr algn="l"/>
            <a:r>
              <a:rPr lang="fr-FR" altLang="zh-CN" sz="1050" b="0" i="0" dirty="0">
                <a:solidFill>
                  <a:srgbClr val="000000"/>
                </a:solidFill>
                <a:effectLst/>
                <a:latin typeface="Roboto" panose="02000000000000000000" pitchFamily="2" charset="0"/>
              </a:rPr>
              <a:t>DOI: 10.1021/acsomega.0c03013</a:t>
            </a:r>
          </a:p>
          <a:p>
            <a:br>
              <a:rPr lang="fr-FR" altLang="zh-CN" dirty="0"/>
            </a:br>
            <a:endParaRPr lang="zh-CN" altLang="en-US" dirty="0"/>
          </a:p>
        </p:txBody>
      </p:sp>
      <p:cxnSp>
        <p:nvCxnSpPr>
          <p:cNvPr id="8" name="直接连接符 7">
            <a:extLst>
              <a:ext uri="{FF2B5EF4-FFF2-40B4-BE49-F238E27FC236}">
                <a16:creationId xmlns:a16="http://schemas.microsoft.com/office/drawing/2014/main" id="{E62CD82A-EF73-140E-27D3-39167C09C647}"/>
              </a:ext>
            </a:extLst>
          </p:cNvPr>
          <p:cNvCxnSpPr/>
          <p:nvPr/>
        </p:nvCxnSpPr>
        <p:spPr>
          <a:xfrm>
            <a:off x="2895600" y="892629"/>
            <a:ext cx="0" cy="5328557"/>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箭头: 下 10">
            <a:extLst>
              <a:ext uri="{FF2B5EF4-FFF2-40B4-BE49-F238E27FC236}">
                <a16:creationId xmlns:a16="http://schemas.microsoft.com/office/drawing/2014/main" id="{B7A2EC1A-6E24-3C84-6225-47179ED52563}"/>
              </a:ext>
            </a:extLst>
          </p:cNvPr>
          <p:cNvSpPr/>
          <p:nvPr/>
        </p:nvSpPr>
        <p:spPr>
          <a:xfrm>
            <a:off x="1915885" y="1382486"/>
            <a:ext cx="272143" cy="538842"/>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523DFF2C-F312-F7BC-FCD5-CD582D31B463}"/>
              </a:ext>
            </a:extLst>
          </p:cNvPr>
          <p:cNvSpPr txBox="1"/>
          <p:nvPr/>
        </p:nvSpPr>
        <p:spPr>
          <a:xfrm>
            <a:off x="1581149" y="1982586"/>
            <a:ext cx="1213757" cy="646331"/>
          </a:xfrm>
          <a:prstGeom prst="rect">
            <a:avLst/>
          </a:prstGeom>
          <a:noFill/>
        </p:spPr>
        <p:txBody>
          <a:bodyPr wrap="square" rtlCol="0">
            <a:spAutoFit/>
          </a:bodyPr>
          <a:lstStyle/>
          <a:p>
            <a:r>
              <a:rPr lang="zh-CN" altLang="en-US" dirty="0"/>
              <a:t>实验区间</a:t>
            </a:r>
            <a:endParaRPr lang="en-US" altLang="zh-CN" dirty="0"/>
          </a:p>
          <a:p>
            <a:r>
              <a:rPr lang="zh-CN" altLang="en-US" dirty="0"/>
              <a:t>单值对应</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54A05E46-AA97-1504-82FD-58D4389698EC}"/>
                  </a:ext>
                </a:extLst>
              </p:cNvPr>
              <p:cNvSpPr txBox="1"/>
              <p:nvPr/>
            </p:nvSpPr>
            <p:spPr>
              <a:xfrm>
                <a:off x="8976847" y="4371395"/>
                <a:ext cx="75931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b="0" i="1" smtClean="0">
                          <a:latin typeface="Cambria Math" panose="02040503050406030204" pitchFamily="18" charset="0"/>
                        </a:rPr>
                        <m:t>𝜅</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𝐿</m:t>
                          </m:r>
                        </m:num>
                        <m:den>
                          <m:r>
                            <a:rPr lang="en-US" altLang="zh-CN" b="0" i="1" smtClean="0">
                              <a:latin typeface="Cambria Math" panose="02040503050406030204" pitchFamily="18" charset="0"/>
                            </a:rPr>
                            <m:t>𝑅𝑆</m:t>
                          </m:r>
                        </m:den>
                      </m:f>
                    </m:oMath>
                  </m:oMathPara>
                </a14:m>
                <a:endParaRPr lang="zh-CN" altLang="en-US" dirty="0"/>
              </a:p>
            </p:txBody>
          </p:sp>
        </mc:Choice>
        <mc:Fallback xmlns="">
          <p:sp>
            <p:nvSpPr>
              <p:cNvPr id="2" name="文本框 1">
                <a:extLst>
                  <a:ext uri="{FF2B5EF4-FFF2-40B4-BE49-F238E27FC236}">
                    <a16:creationId xmlns:a16="http://schemas.microsoft.com/office/drawing/2014/main" id="{54A05E46-AA97-1504-82FD-58D4389698EC}"/>
                  </a:ext>
                </a:extLst>
              </p:cNvPr>
              <p:cNvSpPr txBox="1">
                <a:spLocks noRot="1" noChangeAspect="1" noMove="1" noResize="1" noEditPoints="1" noAdjustHandles="1" noChangeArrowheads="1" noChangeShapeType="1" noTextEdit="1"/>
              </p:cNvSpPr>
              <p:nvPr/>
            </p:nvSpPr>
            <p:spPr>
              <a:xfrm>
                <a:off x="8976847" y="4371395"/>
                <a:ext cx="759310" cy="518604"/>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13249195"/>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animEffect transition="in" filter="fade">
                                      <p:cBhvr>
                                        <p:cTn id="18" dur="500"/>
                                        <p:tgtEl>
                                          <p:spTgt spid="14">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500"/>
                                        <p:tgtEl>
                                          <p:spTgt spid="1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animBg="1"/>
      <p:bldP spid="11" grpId="0" animBg="1"/>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1683412" y="361823"/>
            <a:ext cx="1415764"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电容效应</a:t>
            </a:r>
          </a:p>
        </p:txBody>
      </p:sp>
      <p:sp>
        <p:nvSpPr>
          <p:cNvPr id="10" name="灯片编号占位符 9">
            <a:extLst>
              <a:ext uri="{FF2B5EF4-FFF2-40B4-BE49-F238E27FC236}">
                <a16:creationId xmlns:a16="http://schemas.microsoft.com/office/drawing/2014/main" id="{E71AC683-8DF1-3DAA-B6E6-0B7803FFDC1A}"/>
              </a:ext>
            </a:extLst>
          </p:cNvPr>
          <p:cNvSpPr>
            <a:spLocks noGrp="1"/>
          </p:cNvSpPr>
          <p:nvPr>
            <p:ph type="sldNum" sz="quarter" idx="12"/>
          </p:nvPr>
        </p:nvSpPr>
        <p:spPr/>
        <p:txBody>
          <a:bodyPr/>
          <a:lstStyle/>
          <a:p>
            <a:fld id="{D0F8369B-F710-4CE9-A0B8-9F511945CEE2}" type="slidenum">
              <a:rPr lang="zh-CN" altLang="en-US" smtClean="0"/>
              <a:pPr/>
              <a:t>8</a:t>
            </a:fld>
            <a:endParaRPr lang="zh-CN" altLang="en-US"/>
          </a:p>
        </p:txBody>
      </p:sp>
      <p:sp>
        <p:nvSpPr>
          <p:cNvPr id="5" name="文本框 4">
            <a:extLst>
              <a:ext uri="{FF2B5EF4-FFF2-40B4-BE49-F238E27FC236}">
                <a16:creationId xmlns:a16="http://schemas.microsoft.com/office/drawing/2014/main" id="{CC42DF50-4456-D04D-E740-D1E43ADABA64}"/>
              </a:ext>
            </a:extLst>
          </p:cNvPr>
          <p:cNvSpPr txBox="1"/>
          <p:nvPr/>
        </p:nvSpPr>
        <p:spPr>
          <a:xfrm>
            <a:off x="658586" y="1213009"/>
            <a:ext cx="3597728" cy="2215991"/>
          </a:xfrm>
          <a:prstGeom prst="rect">
            <a:avLst/>
          </a:prstGeom>
          <a:noFill/>
        </p:spPr>
        <p:txBody>
          <a:bodyPr wrap="square" rtlCol="0">
            <a:spAutoFit/>
          </a:bodyPr>
          <a:lstStyle/>
          <a:p>
            <a:endParaRPr lang="en-US" altLang="zh-CN" sz="2400" dirty="0">
              <a:solidFill>
                <a:srgbClr val="000000"/>
              </a:solidFill>
              <a:latin typeface="SimSun" panose="02010600030101010101" pitchFamily="2" charset="-122"/>
              <a:ea typeface="SimSun" panose="02010600030101010101" pitchFamily="2" charset="-122"/>
            </a:endParaRPr>
          </a:p>
          <a:p>
            <a:r>
              <a:rPr lang="zh-CN" altLang="en-US" sz="2400" b="1" i="0" dirty="0">
                <a:solidFill>
                  <a:srgbClr val="000000"/>
                </a:solidFill>
                <a:effectLst/>
                <a:latin typeface="SimSun" panose="02010600030101010101" pitchFamily="2" charset="-122"/>
                <a:ea typeface="SimSun" panose="02010600030101010101" pitchFamily="2" charset="-122"/>
              </a:rPr>
              <a:t>交流电路</a:t>
            </a:r>
            <a:r>
              <a:rPr lang="zh-CN" altLang="en-US" sz="2400" b="1" dirty="0">
                <a:solidFill>
                  <a:srgbClr val="000000"/>
                </a:solidFill>
                <a:latin typeface="SimSun" panose="02010600030101010101" pitchFamily="2" charset="-122"/>
                <a:ea typeface="SimSun" panose="02010600030101010101" pitchFamily="2" charset="-122"/>
              </a:rPr>
              <a:t>：</a:t>
            </a:r>
            <a:r>
              <a:rPr lang="zh-CN" altLang="en-US" sz="2400" b="0" i="0" dirty="0">
                <a:solidFill>
                  <a:srgbClr val="000000"/>
                </a:solidFill>
                <a:effectLst/>
                <a:latin typeface="SimSun" panose="02010600030101010101" pitchFamily="2" charset="-122"/>
                <a:ea typeface="SimSun" panose="02010600030101010101" pitchFamily="2" charset="-122"/>
              </a:rPr>
              <a:t>具有一</a:t>
            </a:r>
          </a:p>
          <a:p>
            <a:r>
              <a:rPr lang="zh-CN" altLang="en-US" sz="2400" b="0" i="0" dirty="0">
                <a:solidFill>
                  <a:srgbClr val="000000"/>
                </a:solidFill>
                <a:effectLst/>
                <a:latin typeface="SimSun" panose="02010600030101010101" pitchFamily="2" charset="-122"/>
                <a:ea typeface="SimSun" panose="02010600030101010101" pitchFamily="2" charset="-122"/>
              </a:rPr>
              <a:t>定的电阻，可以把电解质溶液看成</a:t>
            </a:r>
            <a:r>
              <a:rPr lang="zh-CN" altLang="en-US" sz="2400" b="0" i="0" dirty="0">
                <a:solidFill>
                  <a:srgbClr val="000000"/>
                </a:solidFill>
                <a:effectLst/>
                <a:highlight>
                  <a:srgbClr val="FFFF00"/>
                </a:highlight>
                <a:latin typeface="SimSun" panose="02010600030101010101" pitchFamily="2" charset="-122"/>
                <a:ea typeface="SimSun" panose="02010600030101010101" pitchFamily="2" charset="-122"/>
              </a:rPr>
              <a:t>一个电阻和一个电容串联</a:t>
            </a:r>
            <a:r>
              <a:rPr lang="zh-CN" altLang="en-US" sz="2400" dirty="0">
                <a:highlight>
                  <a:srgbClr val="FFFF00"/>
                </a:highlight>
              </a:rPr>
              <a:t> </a:t>
            </a:r>
            <a:r>
              <a:rPr lang="zh-CN" altLang="en-US" sz="2400" dirty="0"/>
              <a:t>。</a:t>
            </a:r>
            <a:br>
              <a:rPr lang="zh-CN" altLang="en-US" dirty="0"/>
            </a:br>
            <a:endParaRPr lang="zh-CN" altLang="en-US" dirty="0"/>
          </a:p>
        </p:txBody>
      </p:sp>
      <p:cxnSp>
        <p:nvCxnSpPr>
          <p:cNvPr id="8" name="直接箭头连接符 7">
            <a:extLst>
              <a:ext uri="{FF2B5EF4-FFF2-40B4-BE49-F238E27FC236}">
                <a16:creationId xmlns:a16="http://schemas.microsoft.com/office/drawing/2014/main" id="{1058B824-AB6E-0EE8-C4CC-7F28EAB44A7D}"/>
              </a:ext>
            </a:extLst>
          </p:cNvPr>
          <p:cNvCxnSpPr>
            <a:cxnSpLocks/>
          </p:cNvCxnSpPr>
          <p:nvPr/>
        </p:nvCxnSpPr>
        <p:spPr>
          <a:xfrm>
            <a:off x="4310742" y="2424419"/>
            <a:ext cx="2329544" cy="0"/>
          </a:xfrm>
          <a:prstGeom prst="straightConnector1">
            <a:avLst/>
          </a:prstGeom>
          <a:ln w="28575">
            <a:tailEnd type="triangle"/>
          </a:ln>
        </p:spPr>
        <p:style>
          <a:lnRef idx="3">
            <a:schemeClr val="accent6"/>
          </a:lnRef>
          <a:fillRef idx="0">
            <a:schemeClr val="accent6"/>
          </a:fillRef>
          <a:effectRef idx="2">
            <a:schemeClr val="accent6"/>
          </a:effectRef>
          <a:fontRef idx="minor">
            <a:schemeClr val="tx1"/>
          </a:fontRef>
        </p:style>
      </p:cxnSp>
      <p:sp>
        <p:nvSpPr>
          <p:cNvPr id="12" name="文本框 11">
            <a:extLst>
              <a:ext uri="{FF2B5EF4-FFF2-40B4-BE49-F238E27FC236}">
                <a16:creationId xmlns:a16="http://schemas.microsoft.com/office/drawing/2014/main" id="{8BAA23F9-3E08-F89C-E3A8-E701D5A8949D}"/>
              </a:ext>
            </a:extLst>
          </p:cNvPr>
          <p:cNvSpPr txBox="1"/>
          <p:nvPr/>
        </p:nvSpPr>
        <p:spPr>
          <a:xfrm>
            <a:off x="6760029" y="2162809"/>
            <a:ext cx="4027714" cy="523220"/>
          </a:xfrm>
          <a:prstGeom prst="rect">
            <a:avLst/>
          </a:prstGeom>
          <a:noFill/>
        </p:spPr>
        <p:txBody>
          <a:bodyPr wrap="square" rtlCol="0">
            <a:spAutoFit/>
          </a:bodyPr>
          <a:lstStyle/>
          <a:p>
            <a:r>
              <a:rPr lang="zh-CN" altLang="en-US" sz="2800" b="1" dirty="0">
                <a:solidFill>
                  <a:srgbClr val="FF0000"/>
                </a:solidFill>
              </a:rPr>
              <a:t>电容效应</a:t>
            </a:r>
            <a:r>
              <a:rPr lang="zh-CN" altLang="en-US" sz="2800" dirty="0"/>
              <a:t>造成系统误差？</a:t>
            </a:r>
          </a:p>
        </p:txBody>
      </p:sp>
      <p:cxnSp>
        <p:nvCxnSpPr>
          <p:cNvPr id="13" name="直接箭头连接符 12">
            <a:extLst>
              <a:ext uri="{FF2B5EF4-FFF2-40B4-BE49-F238E27FC236}">
                <a16:creationId xmlns:a16="http://schemas.microsoft.com/office/drawing/2014/main" id="{747CC50C-A527-51CF-948B-2A0D9EBA5179}"/>
              </a:ext>
            </a:extLst>
          </p:cNvPr>
          <p:cNvCxnSpPr>
            <a:cxnSpLocks/>
          </p:cNvCxnSpPr>
          <p:nvPr/>
        </p:nvCxnSpPr>
        <p:spPr>
          <a:xfrm flipH="1">
            <a:off x="6444343" y="2750990"/>
            <a:ext cx="1790698" cy="1249510"/>
          </a:xfrm>
          <a:prstGeom prst="straightConnector1">
            <a:avLst/>
          </a:prstGeom>
          <a:ln w="28575">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0742B644-E260-6C18-D7BF-7818684DBB2E}"/>
                  </a:ext>
                </a:extLst>
              </p:cNvPr>
              <p:cNvSpPr txBox="1"/>
              <p:nvPr/>
            </p:nvSpPr>
            <p:spPr>
              <a:xfrm>
                <a:off x="658586" y="4000500"/>
                <a:ext cx="10695214" cy="1187954"/>
              </a:xfrm>
              <a:prstGeom prst="rect">
                <a:avLst/>
              </a:prstGeom>
              <a:noFill/>
            </p:spPr>
            <p:txBody>
              <a:bodyPr wrap="square" rtlCol="0">
                <a:spAutoFit/>
              </a:bodyPr>
              <a:lstStyle/>
              <a:p>
                <a14:m>
                  <m:oMath xmlns:m="http://schemas.openxmlformats.org/officeDocument/2006/math">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 </m:t>
                        </m:r>
                        <m:r>
                          <a:rPr lang="zh-CN" altLang="en-US" sz="2800" i="1">
                            <a:latin typeface="Cambria Math" panose="02040503050406030204" pitchFamily="18" charset="0"/>
                          </a:rPr>
                          <m:t>阻抗</m:t>
                        </m:r>
                        <m:r>
                          <a:rPr lang="zh-CN" altLang="en-US" sz="2800" i="1" smtClean="0">
                            <a:latin typeface="Cambria Math" panose="02040503050406030204" pitchFamily="18" charset="0"/>
                          </a:rPr>
                          <m:t>计算式</m:t>
                        </m:r>
                        <m:r>
                          <a:rPr lang="zh-CN" altLang="en-US" sz="2800" i="1">
                            <a:latin typeface="Cambria Math" panose="02040503050406030204" pitchFamily="18" charset="0"/>
                          </a:rPr>
                          <m:t>：</m:t>
                        </m:r>
                        <m:r>
                          <a:rPr lang="en-US" altLang="zh-CN" sz="2800" b="0" i="1" smtClean="0">
                            <a:latin typeface="Cambria Math" panose="02040503050406030204" pitchFamily="18" charset="0"/>
                          </a:rPr>
                          <m:t>𝑍</m:t>
                        </m:r>
                      </m:e>
                      <m:sub>
                        <m:r>
                          <a:rPr lang="en-US" altLang="zh-CN" sz="2800" b="0" i="1" smtClean="0">
                            <a:latin typeface="Cambria Math" panose="02040503050406030204" pitchFamily="18" charset="0"/>
                          </a:rPr>
                          <m:t>𝐶</m:t>
                        </m:r>
                      </m:sub>
                    </m:sSub>
                  </m:oMath>
                </a14:m>
                <a:r>
                  <a:rPr lang="en-US" altLang="zh-CN" sz="2800" dirty="0"/>
                  <a:t>=</a:t>
                </a:r>
                <a14:m>
                  <m:oMath xmlns:m="http://schemas.openxmlformats.org/officeDocument/2006/math">
                    <m:f>
                      <m:fPr>
                        <m:ctrlPr>
                          <a:rPr lang="en-US" altLang="zh-CN" sz="2800" i="1" dirty="0" smtClean="0">
                            <a:latin typeface="Cambria Math" panose="02040503050406030204" pitchFamily="18" charset="0"/>
                          </a:rPr>
                        </m:ctrlPr>
                      </m:fPr>
                      <m:num>
                        <m:r>
                          <a:rPr lang="en-US" altLang="zh-CN" sz="2800" b="0" i="1" dirty="0" smtClean="0">
                            <a:latin typeface="Cambria Math" panose="02040503050406030204" pitchFamily="18" charset="0"/>
                          </a:rPr>
                          <m:t>1</m:t>
                        </m:r>
                      </m:num>
                      <m:den>
                        <m:r>
                          <m:rPr>
                            <m:sty m:val="p"/>
                          </m:rPr>
                          <a:rPr lang="en-US" altLang="zh-CN" sz="2800" i="1" dirty="0">
                            <a:latin typeface="Cambria Math" panose="02040503050406030204" pitchFamily="18" charset="0"/>
                          </a:rPr>
                          <m:t>j</m:t>
                        </m:r>
                        <m:r>
                          <a:rPr lang="zh-CN" altLang="en-US" sz="2800" i="1" dirty="0" smtClean="0">
                            <a:latin typeface="Cambria Math" panose="02040503050406030204" pitchFamily="18" charset="0"/>
                          </a:rPr>
                          <m:t>𝜔</m:t>
                        </m:r>
                        <m:r>
                          <a:rPr lang="en-US" altLang="zh-CN" sz="2800" b="0" i="1" dirty="0" smtClean="0">
                            <a:latin typeface="Cambria Math" panose="02040503050406030204" pitchFamily="18" charset="0"/>
                          </a:rPr>
                          <m:t>𝐶</m:t>
                        </m:r>
                      </m:den>
                    </m:f>
                  </m:oMath>
                </a14:m>
                <a:r>
                  <a:rPr lang="zh-CN" altLang="en-US" sz="2800" dirty="0"/>
                  <a:t>   实验发现，当交流电频率足够大（超过</a:t>
                </a:r>
                <a:r>
                  <a:rPr lang="en-US" altLang="zh-CN" sz="2800" dirty="0"/>
                  <a:t>300Hz</a:t>
                </a:r>
                <a:r>
                  <a:rPr lang="zh-CN" altLang="en-US" sz="2800" dirty="0"/>
                  <a:t>）时，阻抗几乎不再变化，则其</a:t>
                </a:r>
                <a:r>
                  <a:rPr lang="zh-CN" altLang="en-US" sz="2800" b="1" dirty="0">
                    <a:solidFill>
                      <a:srgbClr val="FF0000"/>
                    </a:solidFill>
                  </a:rPr>
                  <a:t>对电路产生的影响可以忽略</a:t>
                </a:r>
              </a:p>
            </p:txBody>
          </p:sp>
        </mc:Choice>
        <mc:Fallback xmlns="">
          <p:sp>
            <p:nvSpPr>
              <p:cNvPr id="17" name="文本框 16">
                <a:extLst>
                  <a:ext uri="{FF2B5EF4-FFF2-40B4-BE49-F238E27FC236}">
                    <a16:creationId xmlns:a16="http://schemas.microsoft.com/office/drawing/2014/main" id="{0742B644-E260-6C18-D7BF-7818684DBB2E}"/>
                  </a:ext>
                </a:extLst>
              </p:cNvPr>
              <p:cNvSpPr txBox="1">
                <a:spLocks noRot="1" noChangeAspect="1" noMove="1" noResize="1" noEditPoints="1" noAdjustHandles="1" noChangeArrowheads="1" noChangeShapeType="1" noTextEdit="1"/>
              </p:cNvSpPr>
              <p:nvPr/>
            </p:nvSpPr>
            <p:spPr>
              <a:xfrm>
                <a:off x="658586" y="4000500"/>
                <a:ext cx="10695214" cy="1187954"/>
              </a:xfrm>
              <a:prstGeom prst="rect">
                <a:avLst/>
              </a:prstGeom>
              <a:blipFill>
                <a:blip r:embed="rId2"/>
                <a:stretch>
                  <a:fillRect l="-1140" r="-4501" b="-1128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25096868"/>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3932475" y="571500"/>
            <a:ext cx="847542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93573" y="571500"/>
            <a:ext cx="1052155" cy="0"/>
          </a:xfrm>
          <a:prstGeom prst="line">
            <a:avLst/>
          </a:prstGeom>
          <a:ln w="38100">
            <a:solidFill>
              <a:srgbClr val="547C64"/>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858582" y="325576"/>
            <a:ext cx="3065386" cy="497908"/>
          </a:xfrm>
          <a:prstGeom prst="roundRect">
            <a:avLst>
              <a:gd name="adj" fmla="val 50000"/>
            </a:avLst>
          </a:prstGeom>
          <a:noFill/>
          <a:ln w="38100">
            <a:solidFill>
              <a:srgbClr val="547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42B5E36B-CA3F-BCF9-C153-E91DCAABF771}"/>
              </a:ext>
            </a:extLst>
          </p:cNvPr>
          <p:cNvSpPr txBox="1"/>
          <p:nvPr/>
        </p:nvSpPr>
        <p:spPr>
          <a:xfrm>
            <a:off x="1683408" y="361823"/>
            <a:ext cx="1415764" cy="461661"/>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电源选择</a:t>
            </a:r>
          </a:p>
        </p:txBody>
      </p:sp>
      <p:sp>
        <p:nvSpPr>
          <p:cNvPr id="10" name="灯片编号占位符 9">
            <a:extLst>
              <a:ext uri="{FF2B5EF4-FFF2-40B4-BE49-F238E27FC236}">
                <a16:creationId xmlns:a16="http://schemas.microsoft.com/office/drawing/2014/main" id="{E71AC683-8DF1-3DAA-B6E6-0B7803FFDC1A}"/>
              </a:ext>
            </a:extLst>
          </p:cNvPr>
          <p:cNvSpPr>
            <a:spLocks noGrp="1"/>
          </p:cNvSpPr>
          <p:nvPr>
            <p:ph type="sldNum" sz="quarter" idx="12"/>
          </p:nvPr>
        </p:nvSpPr>
        <p:spPr/>
        <p:txBody>
          <a:bodyPr/>
          <a:lstStyle/>
          <a:p>
            <a:fld id="{D0F8369B-F710-4CE9-A0B8-9F511945CEE2}" type="slidenum">
              <a:rPr lang="zh-CN" altLang="en-US" smtClean="0"/>
              <a:pPr/>
              <a:t>9</a:t>
            </a:fld>
            <a:endParaRPr lang="zh-CN" altLang="en-US" dirty="0"/>
          </a:p>
        </p:txBody>
      </p:sp>
      <p:sp>
        <p:nvSpPr>
          <p:cNvPr id="2" name="文本框 1">
            <a:extLst>
              <a:ext uri="{FF2B5EF4-FFF2-40B4-BE49-F238E27FC236}">
                <a16:creationId xmlns:a16="http://schemas.microsoft.com/office/drawing/2014/main" id="{D510ED42-25CB-AA02-1B78-0774AEB5249A}"/>
              </a:ext>
            </a:extLst>
          </p:cNvPr>
          <p:cNvSpPr txBox="1"/>
          <p:nvPr/>
        </p:nvSpPr>
        <p:spPr>
          <a:xfrm>
            <a:off x="3099172" y="1239855"/>
            <a:ext cx="10495218" cy="2224070"/>
          </a:xfrm>
          <a:prstGeom prst="rect">
            <a:avLst/>
          </a:prstGeom>
          <a:noFill/>
        </p:spPr>
        <p:txBody>
          <a:bodyPr wrap="square" rtlCol="0">
            <a:spAutoFit/>
          </a:bodyPr>
          <a:lstStyle/>
          <a:p>
            <a:pPr>
              <a:lnSpc>
                <a:spcPct val="150000"/>
              </a:lnSpc>
            </a:pPr>
            <a:r>
              <a:rPr lang="zh-CN" altLang="en-US" sz="3200" dirty="0"/>
              <a:t>排除极化效应</a:t>
            </a:r>
            <a:endParaRPr lang="en-US" altLang="zh-CN" sz="3200" dirty="0"/>
          </a:p>
          <a:p>
            <a:pPr>
              <a:lnSpc>
                <a:spcPct val="150000"/>
              </a:lnSpc>
            </a:pPr>
            <a:r>
              <a:rPr lang="zh-CN" altLang="en-US" sz="3200" dirty="0"/>
              <a:t>排除离子迁移速率影响</a:t>
            </a:r>
            <a:endParaRPr lang="en-US" altLang="zh-CN" sz="3200" dirty="0"/>
          </a:p>
          <a:p>
            <a:pPr>
              <a:lnSpc>
                <a:spcPct val="150000"/>
              </a:lnSpc>
            </a:pPr>
            <a:r>
              <a:rPr lang="zh-CN" altLang="en-US" sz="3200" dirty="0"/>
              <a:t>实验采用高频交流电，几乎不会引起电容效应</a:t>
            </a:r>
          </a:p>
        </p:txBody>
      </p:sp>
      <p:sp>
        <p:nvSpPr>
          <p:cNvPr id="5" name="左大括号 4">
            <a:extLst>
              <a:ext uri="{FF2B5EF4-FFF2-40B4-BE49-F238E27FC236}">
                <a16:creationId xmlns:a16="http://schemas.microsoft.com/office/drawing/2014/main" id="{C9BD3721-1521-DEC3-4746-95D8EAD7CAD0}"/>
              </a:ext>
            </a:extLst>
          </p:cNvPr>
          <p:cNvSpPr/>
          <p:nvPr/>
        </p:nvSpPr>
        <p:spPr>
          <a:xfrm>
            <a:off x="2391275" y="1381125"/>
            <a:ext cx="442913" cy="2047875"/>
          </a:xfrm>
          <a:prstGeom prst="leftBrace">
            <a:avLst>
              <a:gd name="adj1" fmla="val 115591"/>
              <a:gd name="adj2" fmla="val 50000"/>
            </a:avLst>
          </a:prstGeom>
          <a:ln w="28575"/>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p>
        </p:txBody>
      </p:sp>
      <p:sp>
        <p:nvSpPr>
          <p:cNvPr id="6" name="左大括号 5">
            <a:extLst>
              <a:ext uri="{FF2B5EF4-FFF2-40B4-BE49-F238E27FC236}">
                <a16:creationId xmlns:a16="http://schemas.microsoft.com/office/drawing/2014/main" id="{69AF4083-1B27-C228-AC1B-2F205D92042D}"/>
              </a:ext>
            </a:extLst>
          </p:cNvPr>
          <p:cNvSpPr/>
          <p:nvPr/>
        </p:nvSpPr>
        <p:spPr>
          <a:xfrm>
            <a:off x="2391274" y="3929665"/>
            <a:ext cx="442913" cy="1753961"/>
          </a:xfrm>
          <a:prstGeom prst="leftBrace">
            <a:avLst>
              <a:gd name="adj1" fmla="val 88620"/>
              <a:gd name="adj2" fmla="val 50000"/>
            </a:avLst>
          </a:prstGeom>
          <a:ln w="28575"/>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61476960-FFC1-1FA7-1635-A9D9B2ED387F}"/>
              </a:ext>
            </a:extLst>
          </p:cNvPr>
          <p:cNvSpPr txBox="1"/>
          <p:nvPr/>
        </p:nvSpPr>
        <p:spPr>
          <a:xfrm>
            <a:off x="425109" y="2065212"/>
            <a:ext cx="2122148" cy="830993"/>
          </a:xfrm>
          <a:prstGeom prst="rect">
            <a:avLst/>
          </a:prstGeom>
          <a:noFill/>
        </p:spPr>
        <p:txBody>
          <a:bodyPr wrap="squar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交流电源：</a:t>
            </a:r>
            <a:endParaRPr lang="en-US" altLang="zh-CN" sz="2400" b="1" dirty="0">
              <a:solidFill>
                <a:srgbClr val="547C64"/>
              </a:solidFill>
            </a:endParaRPr>
          </a:p>
          <a:p>
            <a:pPr algn="ctr"/>
            <a:r>
              <a:rPr lang="en-US" altLang="zh-CN" sz="2400" b="1" dirty="0">
                <a:solidFill>
                  <a:srgbClr val="547C64"/>
                </a:solidFill>
              </a:rPr>
              <a:t>1 kHz</a:t>
            </a:r>
          </a:p>
        </p:txBody>
      </p:sp>
      <p:sp>
        <p:nvSpPr>
          <p:cNvPr id="8" name="文本框 7">
            <a:extLst>
              <a:ext uri="{FF2B5EF4-FFF2-40B4-BE49-F238E27FC236}">
                <a16:creationId xmlns:a16="http://schemas.microsoft.com/office/drawing/2014/main" id="{F535B13D-E7C5-A771-1E48-B264EF84FE32}"/>
              </a:ext>
            </a:extLst>
          </p:cNvPr>
          <p:cNvSpPr txBox="1"/>
          <p:nvPr/>
        </p:nvSpPr>
        <p:spPr>
          <a:xfrm>
            <a:off x="714825" y="4391150"/>
            <a:ext cx="1415764" cy="830993"/>
          </a:xfrm>
          <a:prstGeom prst="rect">
            <a:avLst/>
          </a:prstGeom>
          <a:noFill/>
        </p:spPr>
        <p:txBody>
          <a:bodyPr wrap="none" lIns="91436" tIns="45718" rIns="91436" bIns="45718" rtlCol="0">
            <a:spAutoFit/>
          </a:bodyPr>
          <a:lstStyle>
            <a:defPPr>
              <a:defRPr lang="zh-CN"/>
            </a:defPPr>
            <a:lvl1pPr>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sz="2400" b="1" dirty="0">
                <a:solidFill>
                  <a:srgbClr val="547C64"/>
                </a:solidFill>
              </a:rPr>
              <a:t>电压幅值</a:t>
            </a:r>
            <a:endParaRPr lang="en-US" altLang="zh-CN" sz="2400" b="1" dirty="0">
              <a:solidFill>
                <a:srgbClr val="547C64"/>
              </a:solidFill>
            </a:endParaRPr>
          </a:p>
          <a:p>
            <a:pPr algn="ctr"/>
            <a:r>
              <a:rPr lang="en-US" altLang="zh-CN" sz="2400" b="1" dirty="0">
                <a:solidFill>
                  <a:srgbClr val="547C64"/>
                </a:solidFill>
              </a:rPr>
              <a:t>4 </a:t>
            </a:r>
            <a:r>
              <a:rPr lang="en-US" altLang="zh-CN" sz="2400" b="1" dirty="0" err="1">
                <a:solidFill>
                  <a:srgbClr val="547C64"/>
                </a:solidFill>
              </a:rPr>
              <a:t>Vpp</a:t>
            </a:r>
            <a:endParaRPr lang="zh-CN" altLang="en-US" sz="2400" b="1" dirty="0">
              <a:solidFill>
                <a:srgbClr val="547C64"/>
              </a:solidFill>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1693DD09-3858-4743-E763-7E4C747B34FB}"/>
                  </a:ext>
                </a:extLst>
              </p:cNvPr>
              <p:cNvSpPr txBox="1"/>
              <p:nvPr/>
            </p:nvSpPr>
            <p:spPr>
              <a:xfrm>
                <a:off x="3094872" y="3880296"/>
                <a:ext cx="10495218" cy="1545295"/>
              </a:xfrm>
              <a:prstGeom prst="rect">
                <a:avLst/>
              </a:prstGeom>
              <a:noFill/>
            </p:spPr>
            <p:txBody>
              <a:bodyPr wrap="square" rtlCol="0">
                <a:spAutoFit/>
              </a:bodyPr>
              <a:lstStyle/>
              <a:p>
                <a:pPr>
                  <a:lnSpc>
                    <a:spcPct val="150000"/>
                  </a:lnSpc>
                </a:pPr>
                <a:r>
                  <a:rPr lang="zh-CN" altLang="en-US" sz="3200" dirty="0"/>
                  <a:t>水的电解电压：</a:t>
                </a:r>
                <a:r>
                  <a:rPr lang="en-US" altLang="zh-CN" sz="3200" dirty="0"/>
                  <a:t>&gt; 1.23 </a:t>
                </a:r>
                <a14:m>
                  <m:oMath xmlns:m="http://schemas.openxmlformats.org/officeDocument/2006/math">
                    <m:sSup>
                      <m:sSupPr>
                        <m:ctrlPr>
                          <a:rPr lang="en-US" altLang="zh-CN" sz="3200" i="1">
                            <a:latin typeface="Cambria Math" panose="02040503050406030204" pitchFamily="18" charset="0"/>
                          </a:rPr>
                        </m:ctrlPr>
                      </m:sSupPr>
                      <m:e>
                        <m:r>
                          <a:rPr lang="en-US" altLang="zh-CN" sz="3200" b="0" i="1" smtClean="0">
                            <a:latin typeface="Cambria Math" panose="02040503050406030204" pitchFamily="18" charset="0"/>
                          </a:rPr>
                          <m:t>𝑉</m:t>
                        </m:r>
                      </m:e>
                      <m:sup>
                        <m:r>
                          <a:rPr lang="en-US" altLang="zh-CN" sz="3200" i="1">
                            <a:latin typeface="Cambria Math" panose="02040503050406030204" pitchFamily="18" charset="0"/>
                          </a:rPr>
                          <m:t>[1]</m:t>
                        </m:r>
                      </m:sup>
                    </m:sSup>
                    <m:r>
                      <a:rPr lang="zh-CN" altLang="en-US" sz="3200" i="1" smtClean="0">
                        <a:latin typeface="Cambria Math" panose="02040503050406030204" pitchFamily="18" charset="0"/>
                      </a:rPr>
                      <m:t>（</m:t>
                    </m:r>
                  </m:oMath>
                </a14:m>
                <a:r>
                  <a:rPr lang="zh-CN" altLang="en-US" sz="2400" dirty="0"/>
                  <a:t>直流情况，交流远大于此）</a:t>
                </a:r>
                <a:endParaRPr lang="en-US" altLang="zh-CN" sz="2400" dirty="0"/>
              </a:p>
              <a:p>
                <a:pPr>
                  <a:lnSpc>
                    <a:spcPct val="150000"/>
                  </a:lnSpc>
                </a:pPr>
                <a14:m>
                  <m:oMath xmlns:m="http://schemas.openxmlformats.org/officeDocument/2006/math">
                    <m:sSub>
                      <m:sSubPr>
                        <m:ctrlPr>
                          <a:rPr lang="en-US" altLang="zh-CN" sz="3200" i="1" smtClean="0">
                            <a:latin typeface="Cambria Math" panose="02040503050406030204" pitchFamily="18" charset="0"/>
                          </a:rPr>
                        </m:ctrlPr>
                      </m:sSubPr>
                      <m:e>
                        <m:r>
                          <a:rPr lang="en-US" altLang="zh-CN" sz="3200" b="0" i="1" smtClean="0">
                            <a:latin typeface="Cambria Math" panose="02040503050406030204" pitchFamily="18" charset="0"/>
                          </a:rPr>
                          <m:t>0.1%</m:t>
                        </m:r>
                        <m:r>
                          <a:rPr lang="zh-CN" altLang="en-US" sz="3200" i="1">
                            <a:latin typeface="Cambria Math" panose="02040503050406030204" pitchFamily="18" charset="0"/>
                          </a:rPr>
                          <m:t>的</m:t>
                        </m:r>
                        <m:r>
                          <a:rPr lang="en-US" altLang="zh-CN" sz="3200" b="0" i="1" smtClean="0">
                            <a:latin typeface="Cambria Math" panose="02040503050406030204" pitchFamily="18" charset="0"/>
                          </a:rPr>
                          <m:t>𝐶</m:t>
                        </m:r>
                        <m:r>
                          <m:rPr>
                            <m:sty m:val="p"/>
                          </m:rPr>
                          <a:rPr lang="en-US" altLang="zh-CN" sz="3200" i="1">
                            <a:latin typeface="Cambria Math" panose="02040503050406030204" pitchFamily="18" charset="0"/>
                          </a:rPr>
                          <m:t>aCl</m:t>
                        </m:r>
                      </m:e>
                      <m:sub>
                        <m:r>
                          <a:rPr lang="en-US" altLang="zh-CN" sz="3200" b="0" i="1" smtClean="0">
                            <a:latin typeface="Cambria Math" panose="02040503050406030204" pitchFamily="18" charset="0"/>
                          </a:rPr>
                          <m:t>2</m:t>
                        </m:r>
                      </m:sub>
                    </m:sSub>
                  </m:oMath>
                </a14:m>
                <a:r>
                  <a:rPr lang="zh-CN" altLang="en-US" sz="3200" dirty="0"/>
                  <a:t>溶液电解电压：</a:t>
                </a:r>
                <a:r>
                  <a:rPr lang="en-US" altLang="zh-CN" sz="3200" dirty="0"/>
                  <a:t>&gt; 24  </a:t>
                </a:r>
                <a14:m>
                  <m:oMath xmlns:m="http://schemas.openxmlformats.org/officeDocument/2006/math">
                    <m:sSup>
                      <m:sSupPr>
                        <m:ctrlPr>
                          <a:rPr lang="en-US" altLang="zh-CN" sz="3200" i="1" smtClean="0">
                            <a:latin typeface="Cambria Math" panose="02040503050406030204" pitchFamily="18" charset="0"/>
                          </a:rPr>
                        </m:ctrlPr>
                      </m:sSupPr>
                      <m:e>
                        <m:r>
                          <a:rPr lang="en-US" altLang="zh-CN" sz="3200" b="0" i="1" smtClean="0">
                            <a:latin typeface="Cambria Math" panose="02040503050406030204" pitchFamily="18" charset="0"/>
                          </a:rPr>
                          <m:t>𝑉</m:t>
                        </m:r>
                      </m:e>
                      <m:sup>
                        <m:r>
                          <a:rPr lang="en-US" altLang="zh-CN" sz="3200" b="0" i="1" smtClean="0">
                            <a:latin typeface="Cambria Math" panose="02040503050406030204" pitchFamily="18" charset="0"/>
                          </a:rPr>
                          <m:t>[1]</m:t>
                        </m:r>
                      </m:sup>
                    </m:sSup>
                  </m:oMath>
                </a14:m>
                <a:endParaRPr lang="zh-CN" altLang="en-US" sz="3200" dirty="0"/>
              </a:p>
            </p:txBody>
          </p:sp>
        </mc:Choice>
        <mc:Fallback xmlns="">
          <p:sp>
            <p:nvSpPr>
              <p:cNvPr id="11" name="文本框 10">
                <a:extLst>
                  <a:ext uri="{FF2B5EF4-FFF2-40B4-BE49-F238E27FC236}">
                    <a16:creationId xmlns:a16="http://schemas.microsoft.com/office/drawing/2014/main" id="{1693DD09-3858-4743-E763-7E4C747B34FB}"/>
                  </a:ext>
                </a:extLst>
              </p:cNvPr>
              <p:cNvSpPr txBox="1">
                <a:spLocks noRot="1" noChangeAspect="1" noMove="1" noResize="1" noEditPoints="1" noAdjustHandles="1" noChangeArrowheads="1" noChangeShapeType="1" noTextEdit="1"/>
              </p:cNvSpPr>
              <p:nvPr/>
            </p:nvSpPr>
            <p:spPr>
              <a:xfrm>
                <a:off x="3094872" y="3880296"/>
                <a:ext cx="10495218" cy="1545295"/>
              </a:xfrm>
              <a:prstGeom prst="rect">
                <a:avLst/>
              </a:prstGeom>
              <a:blipFill>
                <a:blip r:embed="rId2"/>
                <a:stretch>
                  <a:fillRect l="-1511" b="-12648"/>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31517E77-B189-F59F-0495-F95A9839F086}"/>
              </a:ext>
            </a:extLst>
          </p:cNvPr>
          <p:cNvSpPr txBox="1"/>
          <p:nvPr/>
        </p:nvSpPr>
        <p:spPr>
          <a:xfrm>
            <a:off x="4503975" y="5963334"/>
            <a:ext cx="7688025" cy="646331"/>
          </a:xfrm>
          <a:prstGeom prst="rect">
            <a:avLst/>
          </a:prstGeom>
          <a:noFill/>
        </p:spPr>
        <p:txBody>
          <a:bodyPr wrap="square" rtlCol="0">
            <a:spAutoFit/>
          </a:bodyPr>
          <a:lstStyle/>
          <a:p>
            <a:r>
              <a:rPr lang="en-US" altLang="zh-CN" dirty="0"/>
              <a:t>[1] Hyman D. </a:t>
            </a:r>
            <a:r>
              <a:rPr lang="en-US" altLang="zh-CN" dirty="0" err="1"/>
              <a:t>Gesser</a:t>
            </a:r>
            <a:r>
              <a:rPr lang="en-US" altLang="zh-CN" dirty="0"/>
              <a:t> (2002). Applied Chemistry. Springer. pp. 16–. ISBN 978-0-306-46700-4. Retrieved 18 December 2011.</a:t>
            </a:r>
            <a:endParaRPr lang="zh-CN" altLang="en-US" dirty="0"/>
          </a:p>
        </p:txBody>
      </p:sp>
      <p:cxnSp>
        <p:nvCxnSpPr>
          <p:cNvPr id="14" name="直接连接符 13">
            <a:extLst>
              <a:ext uri="{FF2B5EF4-FFF2-40B4-BE49-F238E27FC236}">
                <a16:creationId xmlns:a16="http://schemas.microsoft.com/office/drawing/2014/main" id="{B1B936E0-B12C-70E8-F478-5373F07C285E}"/>
              </a:ext>
            </a:extLst>
          </p:cNvPr>
          <p:cNvCxnSpPr>
            <a:cxnSpLocks/>
          </p:cNvCxnSpPr>
          <p:nvPr/>
        </p:nvCxnSpPr>
        <p:spPr>
          <a:xfrm flipV="1">
            <a:off x="3521529" y="5851524"/>
            <a:ext cx="8670471" cy="26762"/>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6837801"/>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p:bldP spid="8" grpId="0"/>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1893</TotalTime>
  <Words>1119</Words>
  <Application>Microsoft Office PowerPoint</Application>
  <PresentationFormat>宽屏</PresentationFormat>
  <Paragraphs>221</Paragraphs>
  <Slides>33</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33</vt:i4>
      </vt:variant>
    </vt:vector>
  </HeadingPairs>
  <TitlesOfParts>
    <vt:vector size="45" baseType="lpstr">
      <vt:lpstr>等线</vt:lpstr>
      <vt:lpstr>华文仿宋</vt:lpstr>
      <vt:lpstr>SimSun</vt:lpstr>
      <vt:lpstr>SimSun</vt:lpstr>
      <vt:lpstr>微软雅黑</vt:lpstr>
      <vt:lpstr>Arial</vt:lpstr>
      <vt:lpstr>Calibri</vt:lpstr>
      <vt:lpstr>Calibri Light</vt:lpstr>
      <vt:lpstr>Cambria Math</vt:lpstr>
      <vt:lpstr>Roboto</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基础架构处</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ZK</dc:creator>
  <cp:lastModifiedBy>思言 董</cp:lastModifiedBy>
  <cp:revision>158</cp:revision>
  <dcterms:created xsi:type="dcterms:W3CDTF">2017-05-22T03:54:00Z</dcterms:created>
  <dcterms:modified xsi:type="dcterms:W3CDTF">2023-09-25T15:20:23Z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