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7" r:id="rId2"/>
    <p:sldId id="258" r:id="rId3"/>
    <p:sldId id="261" r:id="rId4"/>
    <p:sldId id="262" r:id="rId5"/>
    <p:sldId id="290" r:id="rId6"/>
    <p:sldId id="278" r:id="rId7"/>
    <p:sldId id="291" r:id="rId8"/>
    <p:sldId id="279" r:id="rId9"/>
    <p:sldId id="292" r:id="rId10"/>
    <p:sldId id="293" r:id="rId11"/>
    <p:sldId id="294" r:id="rId12"/>
    <p:sldId id="309" r:id="rId13"/>
    <p:sldId id="295" r:id="rId14"/>
    <p:sldId id="296" r:id="rId15"/>
    <p:sldId id="297" r:id="rId16"/>
    <p:sldId id="319" r:id="rId17"/>
    <p:sldId id="298" r:id="rId18"/>
    <p:sldId id="299" r:id="rId19"/>
    <p:sldId id="302" r:id="rId20"/>
    <p:sldId id="300" r:id="rId21"/>
    <p:sldId id="301" r:id="rId22"/>
    <p:sldId id="304" r:id="rId23"/>
    <p:sldId id="305" r:id="rId24"/>
    <p:sldId id="310" r:id="rId25"/>
    <p:sldId id="306" r:id="rId26"/>
    <p:sldId id="312" r:id="rId27"/>
    <p:sldId id="280" r:id="rId28"/>
    <p:sldId id="307" r:id="rId29"/>
    <p:sldId id="308" r:id="rId30"/>
    <p:sldId id="311" r:id="rId31"/>
    <p:sldId id="313" r:id="rId32"/>
    <p:sldId id="314" r:id="rId33"/>
    <p:sldId id="315" r:id="rId34"/>
    <p:sldId id="316" r:id="rId35"/>
    <p:sldId id="317" r:id="rId36"/>
    <p:sldId id="318" r:id="rId37"/>
    <p:sldId id="320" r:id="rId38"/>
    <p:sldId id="277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7C64"/>
    <a:srgbClr val="8CB39D"/>
    <a:srgbClr val="8AAF99"/>
    <a:srgbClr val="C0CCC6"/>
    <a:srgbClr val="ECECEC"/>
    <a:srgbClr val="005CA7"/>
    <a:srgbClr val="004176"/>
    <a:srgbClr val="F2F2F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15" autoAdjust="0"/>
    <p:restoredTop sz="95317" autoAdjust="0"/>
  </p:normalViewPr>
  <p:slideViewPr>
    <p:cSldViewPr snapToGrid="0">
      <p:cViewPr varScale="1">
        <p:scale>
          <a:sx n="88" d="100"/>
          <a:sy n="88" d="100"/>
        </p:scale>
        <p:origin x="447" y="5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2829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81359E-E9E9-4639-9DFD-37F5C47DBD09}" type="doc">
      <dgm:prSet loTypeId="urn:microsoft.com/office/officeart/2005/8/layout/cycle3" loCatId="cycle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zh-CN" altLang="en-US"/>
        </a:p>
      </dgm:t>
    </dgm:pt>
    <dgm:pt modelId="{1B334BA1-E189-4B29-BC6D-E79C3CA6FC3E}">
      <dgm:prSet phldrT="[文本]"/>
      <dgm:spPr/>
      <dgm:t>
        <a:bodyPr/>
        <a:lstStyle/>
        <a:p>
          <a:r>
            <a:rPr lang="zh-CN" altLang="en-US" dirty="0">
              <a:latin typeface="华文仿宋" panose="02010600040101010101" pitchFamily="2" charset="-122"/>
              <a:ea typeface="华文仿宋" panose="02010600040101010101" pitchFamily="2" charset="-122"/>
            </a:rPr>
            <a:t>下游漂浮物溶解</a:t>
          </a:r>
        </a:p>
      </dgm:t>
    </dgm:pt>
    <dgm:pt modelId="{3E6122CE-24C6-482B-B7CA-2246E79C6C1B}" type="parTrans" cxnId="{7876926A-886F-4799-AD0B-B40A37167373}">
      <dgm:prSet/>
      <dgm:spPr/>
      <dgm:t>
        <a:bodyPr/>
        <a:lstStyle/>
        <a:p>
          <a:endParaRPr lang="zh-CN" altLang="en-US"/>
        </a:p>
      </dgm:t>
    </dgm:pt>
    <dgm:pt modelId="{605AD178-F503-4C19-A5C0-B8CD4CA1E8FC}" type="sibTrans" cxnId="{7876926A-886F-4799-AD0B-B40A37167373}">
      <dgm:prSet/>
      <dgm:spPr/>
      <dgm:t>
        <a:bodyPr/>
        <a:lstStyle/>
        <a:p>
          <a:endParaRPr lang="zh-CN" altLang="en-US"/>
        </a:p>
      </dgm:t>
    </dgm:pt>
    <dgm:pt modelId="{331E6BEC-0088-4E88-AC88-CD7CCABAB8ED}">
      <dgm:prSet phldrT="[文本]" custT="1"/>
      <dgm:spPr/>
      <dgm:t>
        <a:bodyPr/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700" kern="1200" dirty="0">
              <a:solidFill>
                <a:prstClr val="white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+mn-cs"/>
            </a:rPr>
            <a:t>下游表面张力系数降低</a:t>
          </a:r>
        </a:p>
      </dgm:t>
    </dgm:pt>
    <dgm:pt modelId="{D006E1CE-35EC-44AD-BB46-690B97F64527}" type="parTrans" cxnId="{2324115D-ED80-48FE-9A54-50BA4AAF5AF7}">
      <dgm:prSet/>
      <dgm:spPr/>
      <dgm:t>
        <a:bodyPr/>
        <a:lstStyle/>
        <a:p>
          <a:endParaRPr lang="zh-CN" altLang="en-US"/>
        </a:p>
      </dgm:t>
    </dgm:pt>
    <dgm:pt modelId="{D4C49408-9959-4E34-A519-7EF1A141E6F1}" type="sibTrans" cxnId="{2324115D-ED80-48FE-9A54-50BA4AAF5AF7}">
      <dgm:prSet/>
      <dgm:spPr/>
      <dgm:t>
        <a:bodyPr/>
        <a:lstStyle/>
        <a:p>
          <a:endParaRPr lang="zh-CN" altLang="en-US"/>
        </a:p>
      </dgm:t>
    </dgm:pt>
    <dgm:pt modelId="{962E6A7F-2437-447D-B55E-B08E3E956632}">
      <dgm:prSet phldrT="[文本]" custT="1"/>
      <dgm:spPr/>
      <dgm:t>
        <a:bodyPr/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700" kern="1200" dirty="0">
              <a:solidFill>
                <a:prstClr val="white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+mn-cs"/>
            </a:rPr>
            <a:t>界面处受力不平衡</a:t>
          </a:r>
        </a:p>
      </dgm:t>
    </dgm:pt>
    <dgm:pt modelId="{A3E3472A-BCA9-4E68-8099-3CF4CABC926B}" type="parTrans" cxnId="{FD98FE6E-B0E0-4E25-834C-833A5B5C624A}">
      <dgm:prSet/>
      <dgm:spPr/>
      <dgm:t>
        <a:bodyPr/>
        <a:lstStyle/>
        <a:p>
          <a:endParaRPr lang="zh-CN" altLang="en-US"/>
        </a:p>
      </dgm:t>
    </dgm:pt>
    <dgm:pt modelId="{D2A1B93B-7B8C-4D58-9444-D68A408AF746}" type="sibTrans" cxnId="{FD98FE6E-B0E0-4E25-834C-833A5B5C624A}">
      <dgm:prSet/>
      <dgm:spPr/>
      <dgm:t>
        <a:bodyPr/>
        <a:lstStyle/>
        <a:p>
          <a:endParaRPr lang="zh-CN" altLang="en-US"/>
        </a:p>
      </dgm:t>
    </dgm:pt>
    <dgm:pt modelId="{8B885E99-5A9E-4204-8490-870FF6DD44C1}">
      <dgm:prSet phldrT="[文本]" custT="1"/>
      <dgm:spPr/>
      <dgm:t>
        <a:bodyPr/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700" kern="1200" dirty="0">
              <a:solidFill>
                <a:prstClr val="white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+mn-cs"/>
            </a:rPr>
            <a:t>产生上游流现象</a:t>
          </a:r>
        </a:p>
      </dgm:t>
    </dgm:pt>
    <dgm:pt modelId="{E386EE5C-46AA-4610-AF08-D85BDA325741}" type="parTrans" cxnId="{B2B0C285-C5BE-4EDF-A7B3-D3A7A76524DC}">
      <dgm:prSet/>
      <dgm:spPr/>
      <dgm:t>
        <a:bodyPr/>
        <a:lstStyle/>
        <a:p>
          <a:endParaRPr lang="zh-CN" altLang="en-US"/>
        </a:p>
      </dgm:t>
    </dgm:pt>
    <dgm:pt modelId="{C531231B-1B08-43E0-9EC8-27FCDF6F49BF}" type="sibTrans" cxnId="{B2B0C285-C5BE-4EDF-A7B3-D3A7A76524DC}">
      <dgm:prSet/>
      <dgm:spPr/>
      <dgm:t>
        <a:bodyPr/>
        <a:lstStyle/>
        <a:p>
          <a:endParaRPr lang="zh-CN" altLang="en-US"/>
        </a:p>
      </dgm:t>
    </dgm:pt>
    <dgm:pt modelId="{8A208C08-64F6-46BE-AAE7-B33DD5DA7B93}" type="pres">
      <dgm:prSet presAssocID="{E381359E-E9E9-4639-9DFD-37F5C47DBD09}" presName="Name0" presStyleCnt="0">
        <dgm:presLayoutVars>
          <dgm:dir/>
          <dgm:resizeHandles val="exact"/>
        </dgm:presLayoutVars>
      </dgm:prSet>
      <dgm:spPr/>
    </dgm:pt>
    <dgm:pt modelId="{26957C6E-6829-47EC-9F60-2ACB36F81D63}" type="pres">
      <dgm:prSet presAssocID="{E381359E-E9E9-4639-9DFD-37F5C47DBD09}" presName="cycle" presStyleCnt="0"/>
      <dgm:spPr/>
    </dgm:pt>
    <dgm:pt modelId="{68C67410-AF26-44E0-B630-7F7434CA0108}" type="pres">
      <dgm:prSet presAssocID="{1B334BA1-E189-4B29-BC6D-E79C3CA6FC3E}" presName="nodeFirstNode" presStyleLbl="node1" presStyleIdx="0" presStyleCnt="4">
        <dgm:presLayoutVars>
          <dgm:bulletEnabled val="1"/>
        </dgm:presLayoutVars>
      </dgm:prSet>
      <dgm:spPr/>
    </dgm:pt>
    <dgm:pt modelId="{FAB5EF1B-049D-424B-AB69-CAE71DCFDD71}" type="pres">
      <dgm:prSet presAssocID="{605AD178-F503-4C19-A5C0-B8CD4CA1E8FC}" presName="sibTransFirstNode" presStyleLbl="bgShp" presStyleIdx="0" presStyleCnt="1"/>
      <dgm:spPr/>
    </dgm:pt>
    <dgm:pt modelId="{08670ECA-8B1E-4BF1-963D-E32E5B0719A1}" type="pres">
      <dgm:prSet presAssocID="{331E6BEC-0088-4E88-AC88-CD7CCABAB8ED}" presName="nodeFollowingNodes" presStyleLbl="node1" presStyleIdx="1" presStyleCnt="4">
        <dgm:presLayoutVars>
          <dgm:bulletEnabled val="1"/>
        </dgm:presLayoutVars>
      </dgm:prSet>
      <dgm:spPr/>
    </dgm:pt>
    <dgm:pt modelId="{8B88189A-CF47-44A1-8D61-FDC3AF743D6D}" type="pres">
      <dgm:prSet presAssocID="{962E6A7F-2437-447D-B55E-B08E3E956632}" presName="nodeFollowingNodes" presStyleLbl="node1" presStyleIdx="2" presStyleCnt="4">
        <dgm:presLayoutVars>
          <dgm:bulletEnabled val="1"/>
        </dgm:presLayoutVars>
      </dgm:prSet>
      <dgm:spPr/>
    </dgm:pt>
    <dgm:pt modelId="{02ED46F7-953E-4FA5-A7AD-DCAA204C9DE2}" type="pres">
      <dgm:prSet presAssocID="{8B885E99-5A9E-4204-8490-870FF6DD44C1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C4382419-D644-43F6-A676-3D147041F6F5}" type="presOf" srcId="{E381359E-E9E9-4639-9DFD-37F5C47DBD09}" destId="{8A208C08-64F6-46BE-AAE7-B33DD5DA7B93}" srcOrd="0" destOrd="0" presId="urn:microsoft.com/office/officeart/2005/8/layout/cycle3"/>
    <dgm:cxn modelId="{E1639A24-FD72-4F1B-B631-0068209A6E39}" type="presOf" srcId="{1B334BA1-E189-4B29-BC6D-E79C3CA6FC3E}" destId="{68C67410-AF26-44E0-B630-7F7434CA0108}" srcOrd="0" destOrd="0" presId="urn:microsoft.com/office/officeart/2005/8/layout/cycle3"/>
    <dgm:cxn modelId="{2324115D-ED80-48FE-9A54-50BA4AAF5AF7}" srcId="{E381359E-E9E9-4639-9DFD-37F5C47DBD09}" destId="{331E6BEC-0088-4E88-AC88-CD7CCABAB8ED}" srcOrd="1" destOrd="0" parTransId="{D006E1CE-35EC-44AD-BB46-690B97F64527}" sibTransId="{D4C49408-9959-4E34-A519-7EF1A141E6F1}"/>
    <dgm:cxn modelId="{7876926A-886F-4799-AD0B-B40A37167373}" srcId="{E381359E-E9E9-4639-9DFD-37F5C47DBD09}" destId="{1B334BA1-E189-4B29-BC6D-E79C3CA6FC3E}" srcOrd="0" destOrd="0" parTransId="{3E6122CE-24C6-482B-B7CA-2246E79C6C1B}" sibTransId="{605AD178-F503-4C19-A5C0-B8CD4CA1E8FC}"/>
    <dgm:cxn modelId="{FD98FE6E-B0E0-4E25-834C-833A5B5C624A}" srcId="{E381359E-E9E9-4639-9DFD-37F5C47DBD09}" destId="{962E6A7F-2437-447D-B55E-B08E3E956632}" srcOrd="2" destOrd="0" parTransId="{A3E3472A-BCA9-4E68-8099-3CF4CABC926B}" sibTransId="{D2A1B93B-7B8C-4D58-9444-D68A408AF746}"/>
    <dgm:cxn modelId="{B80FA385-BF36-42D4-95B0-4034BF672361}" type="presOf" srcId="{331E6BEC-0088-4E88-AC88-CD7CCABAB8ED}" destId="{08670ECA-8B1E-4BF1-963D-E32E5B0719A1}" srcOrd="0" destOrd="0" presId="urn:microsoft.com/office/officeart/2005/8/layout/cycle3"/>
    <dgm:cxn modelId="{B2B0C285-C5BE-4EDF-A7B3-D3A7A76524DC}" srcId="{E381359E-E9E9-4639-9DFD-37F5C47DBD09}" destId="{8B885E99-5A9E-4204-8490-870FF6DD44C1}" srcOrd="3" destOrd="0" parTransId="{E386EE5C-46AA-4610-AF08-D85BDA325741}" sibTransId="{C531231B-1B08-43E0-9EC8-27FCDF6F49BF}"/>
    <dgm:cxn modelId="{61B12589-8B0B-49F9-BDC1-4731D177FC86}" type="presOf" srcId="{8B885E99-5A9E-4204-8490-870FF6DD44C1}" destId="{02ED46F7-953E-4FA5-A7AD-DCAA204C9DE2}" srcOrd="0" destOrd="0" presId="urn:microsoft.com/office/officeart/2005/8/layout/cycle3"/>
    <dgm:cxn modelId="{B409528C-31AE-4E28-A1B1-8BD4DC669D10}" type="presOf" srcId="{962E6A7F-2437-447D-B55E-B08E3E956632}" destId="{8B88189A-CF47-44A1-8D61-FDC3AF743D6D}" srcOrd="0" destOrd="0" presId="urn:microsoft.com/office/officeart/2005/8/layout/cycle3"/>
    <dgm:cxn modelId="{E7E8D8A4-C453-40A7-9A23-D89E805BD0FB}" type="presOf" srcId="{605AD178-F503-4C19-A5C0-B8CD4CA1E8FC}" destId="{FAB5EF1B-049D-424B-AB69-CAE71DCFDD71}" srcOrd="0" destOrd="0" presId="urn:microsoft.com/office/officeart/2005/8/layout/cycle3"/>
    <dgm:cxn modelId="{9752F931-9B7D-48BD-8DCA-5614C0541487}" type="presParOf" srcId="{8A208C08-64F6-46BE-AAE7-B33DD5DA7B93}" destId="{26957C6E-6829-47EC-9F60-2ACB36F81D63}" srcOrd="0" destOrd="0" presId="urn:microsoft.com/office/officeart/2005/8/layout/cycle3"/>
    <dgm:cxn modelId="{5A533522-8771-457F-A4BD-6E1D9DFACD7F}" type="presParOf" srcId="{26957C6E-6829-47EC-9F60-2ACB36F81D63}" destId="{68C67410-AF26-44E0-B630-7F7434CA0108}" srcOrd="0" destOrd="0" presId="urn:microsoft.com/office/officeart/2005/8/layout/cycle3"/>
    <dgm:cxn modelId="{A52F4B0E-AC81-4893-8F0B-3D0200C7021B}" type="presParOf" srcId="{26957C6E-6829-47EC-9F60-2ACB36F81D63}" destId="{FAB5EF1B-049D-424B-AB69-CAE71DCFDD71}" srcOrd="1" destOrd="0" presId="urn:microsoft.com/office/officeart/2005/8/layout/cycle3"/>
    <dgm:cxn modelId="{5E4B11CB-C827-48C5-9FAF-DBE8A420C2F3}" type="presParOf" srcId="{26957C6E-6829-47EC-9F60-2ACB36F81D63}" destId="{08670ECA-8B1E-4BF1-963D-E32E5B0719A1}" srcOrd="2" destOrd="0" presId="urn:microsoft.com/office/officeart/2005/8/layout/cycle3"/>
    <dgm:cxn modelId="{021E03C9-6F91-40A8-8AD2-09F76D0B20B3}" type="presParOf" srcId="{26957C6E-6829-47EC-9F60-2ACB36F81D63}" destId="{8B88189A-CF47-44A1-8D61-FDC3AF743D6D}" srcOrd="3" destOrd="0" presId="urn:microsoft.com/office/officeart/2005/8/layout/cycle3"/>
    <dgm:cxn modelId="{2110E21A-55F6-4250-AEA6-3C5C43A5FAEE}" type="presParOf" srcId="{26957C6E-6829-47EC-9F60-2ACB36F81D63}" destId="{02ED46F7-953E-4FA5-A7AD-DCAA204C9DE2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3E9799-8AC7-498A-B43B-628E332DFC04}" type="doc">
      <dgm:prSet loTypeId="urn:microsoft.com/office/officeart/2005/8/layout/hierarchy2" loCatId="hierarchy" qsTypeId="urn:microsoft.com/office/officeart/2005/8/quickstyle/3d1" qsCatId="3D" csTypeId="urn:microsoft.com/office/officeart/2005/8/colors/accent6_3" csCatId="accent6" phldr="1"/>
      <dgm:spPr/>
      <dgm:t>
        <a:bodyPr/>
        <a:lstStyle/>
        <a:p>
          <a:endParaRPr lang="zh-CN" altLang="en-US"/>
        </a:p>
      </dgm:t>
    </dgm:pt>
    <dgm:pt modelId="{B8A89B03-D1A5-42B0-BFDD-F1681B3D5357}">
      <dgm:prSet phldrT="[文本]"/>
      <dgm:spPr/>
      <dgm:t>
        <a:bodyPr/>
        <a:lstStyle/>
        <a:p>
          <a:r>
            <a:rPr lang="zh-CN" altLang="en-US" dirty="0">
              <a:latin typeface="华文仿宋" panose="02010600040101010101" pitchFamily="2" charset="-122"/>
              <a:ea typeface="华文仿宋" panose="02010600040101010101" pitchFamily="2" charset="-122"/>
            </a:rPr>
            <a:t>表面能差</a:t>
          </a:r>
        </a:p>
      </dgm:t>
    </dgm:pt>
    <dgm:pt modelId="{32388627-DEC4-4D37-AAD2-7130315C9720}" type="parTrans" cxnId="{166469C7-9910-488E-8B37-1FDB6594112C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FAA3344F-E15B-4D93-AD59-719367AF1798}" type="sibTrans" cxnId="{166469C7-9910-488E-8B37-1FDB6594112C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F2CB9A85-1F39-4260-9022-BB4AF290A072}">
      <dgm:prSet phldrT="[文本]"/>
      <dgm:spPr/>
      <dgm:t>
        <a:bodyPr/>
        <a:lstStyle/>
        <a:p>
          <a:r>
            <a:rPr lang="zh-CN" altLang="en-US" dirty="0">
              <a:latin typeface="华文仿宋" panose="02010600040101010101" pitchFamily="2" charset="-122"/>
              <a:ea typeface="华文仿宋" panose="02010600040101010101" pitchFamily="2" charset="-122"/>
            </a:rPr>
            <a:t>上游流机械能</a:t>
          </a:r>
        </a:p>
      </dgm:t>
    </dgm:pt>
    <dgm:pt modelId="{BFFD6D3A-F3AF-4593-A532-6DBC9F67D4EC}" type="parTrans" cxnId="{CADA8C77-E919-4C62-A63B-074F07CA790A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7F3CE492-B51B-4B8D-89AF-AF073541BBC9}" type="sibTrans" cxnId="{CADA8C77-E919-4C62-A63B-074F07CA790A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7B5FA2A0-5597-4F3D-82F4-6313D4F4A127}">
      <dgm:prSet phldrT="[文本]"/>
      <dgm:spPr/>
      <dgm:t>
        <a:bodyPr/>
        <a:lstStyle/>
        <a:p>
          <a:r>
            <a:rPr lang="zh-CN" altLang="en-US" dirty="0">
              <a:latin typeface="华文仿宋" panose="02010600040101010101" pitchFamily="2" charset="-122"/>
              <a:ea typeface="华文仿宋" panose="02010600040101010101" pitchFamily="2" charset="-122"/>
            </a:rPr>
            <a:t>其他</a:t>
          </a:r>
        </a:p>
      </dgm:t>
    </dgm:pt>
    <dgm:pt modelId="{C18ED761-5803-4198-B837-5E26F0CB6C14}" type="parTrans" cxnId="{DC18A14C-A1C1-40AF-9464-E9B36E904F46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CD7A0363-1DD8-4D0F-B3C0-3564D80FBBA7}" type="sibTrans" cxnId="{DC18A14C-A1C1-40AF-9464-E9B36E904F46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2314A4B8-E8EE-488C-B74C-5DD6BE153AF6}">
      <dgm:prSet phldrT="[文本]"/>
      <dgm:spPr/>
      <dgm:t>
        <a:bodyPr/>
        <a:lstStyle/>
        <a:p>
          <a:r>
            <a:rPr lang="zh-CN" altLang="en-US" dirty="0">
              <a:latin typeface="华文仿宋" panose="02010600040101010101" pitchFamily="2" charset="-122"/>
              <a:ea typeface="华文仿宋" panose="02010600040101010101" pitchFamily="2" charset="-122"/>
            </a:rPr>
            <a:t>微粒机械能</a:t>
          </a:r>
        </a:p>
      </dgm:t>
    </dgm:pt>
    <dgm:pt modelId="{336E46F3-AF23-4A54-8511-95FF48C71827}" type="parTrans" cxnId="{74B2D9C6-A51D-44E2-B239-614D34756533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59CF5ACD-BD15-4EF6-ADC6-2F3F611FAAF0}" type="sibTrans" cxnId="{74B2D9C6-A51D-44E2-B239-614D34756533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C82FB424-0E8B-43D7-A511-84DC2B511128}">
      <dgm:prSet phldrT="[文本]"/>
      <dgm:spPr/>
      <dgm:t>
        <a:bodyPr/>
        <a:lstStyle/>
        <a:p>
          <a:r>
            <a:rPr lang="zh-CN" altLang="en-US" dirty="0">
              <a:latin typeface="华文仿宋" panose="02010600040101010101" pitchFamily="2" charset="-122"/>
              <a:ea typeface="华文仿宋" panose="02010600040101010101" pitchFamily="2" charset="-122"/>
            </a:rPr>
            <a:t>粘滞阻力等耗散</a:t>
          </a:r>
        </a:p>
      </dgm:t>
    </dgm:pt>
    <dgm:pt modelId="{000F8FC2-1CFF-406E-9782-6B23FE0A13A8}" type="parTrans" cxnId="{2659FDCA-7282-46D2-B761-38E40FBC5D9A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A0DCCBB9-492C-41BA-B241-6DA3CD7419DB}" type="sibTrans" cxnId="{2659FDCA-7282-46D2-B761-38E40FBC5D9A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55D4C9C9-8666-4CED-B613-D132BAD08349}">
      <dgm:prSet phldrT="[文本]"/>
      <dgm:spPr/>
      <dgm:t>
        <a:bodyPr/>
        <a:lstStyle/>
        <a:p>
          <a:r>
            <a:rPr lang="zh-CN" altLang="en-US" dirty="0">
              <a:latin typeface="华文仿宋" panose="02010600040101010101" pitchFamily="2" charset="-122"/>
              <a:ea typeface="华文仿宋" panose="02010600040101010101" pitchFamily="2" charset="-122"/>
            </a:rPr>
            <a:t>动能</a:t>
          </a:r>
        </a:p>
      </dgm:t>
    </dgm:pt>
    <dgm:pt modelId="{4099018C-84CB-4D91-B7A9-81814004FA9C}" type="parTrans" cxnId="{11A97A4F-4152-47DB-8C34-9C89D51F2456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DC628EBD-DF5F-4517-B061-F9A33435FA10}" type="sibTrans" cxnId="{11A97A4F-4152-47DB-8C34-9C89D51F2456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1409FF82-58B6-4E47-ABB6-5D4C06111E7B}">
      <dgm:prSet phldrT="[文本]"/>
      <dgm:spPr/>
      <dgm:t>
        <a:bodyPr/>
        <a:lstStyle/>
        <a:p>
          <a:r>
            <a:rPr lang="zh-CN" altLang="en-US" dirty="0">
              <a:latin typeface="华文仿宋" panose="02010600040101010101" pitchFamily="2" charset="-122"/>
              <a:ea typeface="华文仿宋" panose="02010600040101010101" pitchFamily="2" charset="-122"/>
            </a:rPr>
            <a:t>重力势能</a:t>
          </a:r>
        </a:p>
      </dgm:t>
    </dgm:pt>
    <dgm:pt modelId="{80193EBE-D2CA-49CD-A9CE-7AAE59C888C6}" type="parTrans" cxnId="{B586D768-4C05-4097-89FD-EACF3220AA08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27E0E38C-6970-42D1-857A-0CF6FE89D430}" type="sibTrans" cxnId="{B586D768-4C05-4097-89FD-EACF3220AA08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AC18428A-685A-4797-8F0C-92932143530E}">
      <dgm:prSet phldrT="[文本]"/>
      <dgm:spPr/>
      <dgm:t>
        <a:bodyPr/>
        <a:lstStyle/>
        <a:p>
          <a:r>
            <a:rPr lang="zh-CN" altLang="en-US" dirty="0">
              <a:latin typeface="华文仿宋" panose="02010600040101010101" pitchFamily="2" charset="-122"/>
              <a:ea typeface="华文仿宋" panose="02010600040101010101" pitchFamily="2" charset="-122"/>
            </a:rPr>
            <a:t>重力势能</a:t>
          </a:r>
        </a:p>
      </dgm:t>
    </dgm:pt>
    <dgm:pt modelId="{B5D68891-2181-4115-A4C3-C40175EE95F3}" type="parTrans" cxnId="{BD0CE0FD-8A0E-4EAF-AEF3-0D0157F2D357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18A36B73-F6B7-4544-8273-04EB25234465}" type="sibTrans" cxnId="{BD0CE0FD-8A0E-4EAF-AEF3-0D0157F2D357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2FEC8AFA-7F0C-4947-8541-16F713181429}">
      <dgm:prSet phldrT="[文本]"/>
      <dgm:spPr/>
      <dgm:t>
        <a:bodyPr/>
        <a:lstStyle/>
        <a:p>
          <a:r>
            <a:rPr lang="zh-CN" altLang="en-US" dirty="0">
              <a:latin typeface="华文仿宋" panose="02010600040101010101" pitchFamily="2" charset="-122"/>
              <a:ea typeface="华文仿宋" panose="02010600040101010101" pitchFamily="2" charset="-122"/>
            </a:rPr>
            <a:t>动能</a:t>
          </a:r>
        </a:p>
      </dgm:t>
    </dgm:pt>
    <dgm:pt modelId="{9FFC0DBD-81C6-420F-A451-D8B8F842D1F4}" type="parTrans" cxnId="{B6647D16-3A6D-404B-BE70-BEBCE4407CC0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0F0E800C-4AA7-4F48-A29C-790FC6011014}" type="sibTrans" cxnId="{B6647D16-3A6D-404B-BE70-BEBCE4407CC0}">
      <dgm:prSet/>
      <dgm:spPr/>
      <dgm:t>
        <a:bodyPr/>
        <a:lstStyle/>
        <a:p>
          <a:endParaRPr lang="zh-CN" altLang="en-US">
            <a:latin typeface="华文仿宋" panose="02010600040101010101" pitchFamily="2" charset="-122"/>
            <a:ea typeface="华文仿宋" panose="02010600040101010101" pitchFamily="2" charset="-122"/>
          </a:endParaRPr>
        </a:p>
      </dgm:t>
    </dgm:pt>
    <dgm:pt modelId="{F06E2916-D273-412E-8640-5366D211607C}" type="pres">
      <dgm:prSet presAssocID="{A53E9799-8AC7-498A-B43B-628E332DFC0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7D6CAB3-0E2C-4524-9227-CE9E12909DAD}" type="pres">
      <dgm:prSet presAssocID="{B8A89B03-D1A5-42B0-BFDD-F1681B3D5357}" presName="root1" presStyleCnt="0"/>
      <dgm:spPr/>
    </dgm:pt>
    <dgm:pt modelId="{3805D532-1B23-430B-9958-9CA83A0F1B68}" type="pres">
      <dgm:prSet presAssocID="{B8A89B03-D1A5-42B0-BFDD-F1681B3D5357}" presName="LevelOneTextNode" presStyleLbl="node0" presStyleIdx="0" presStyleCnt="1">
        <dgm:presLayoutVars>
          <dgm:chPref val="3"/>
        </dgm:presLayoutVars>
      </dgm:prSet>
      <dgm:spPr/>
    </dgm:pt>
    <dgm:pt modelId="{604303E8-7E42-49B8-8C30-6F73CF7C6882}" type="pres">
      <dgm:prSet presAssocID="{B8A89B03-D1A5-42B0-BFDD-F1681B3D5357}" presName="level2hierChild" presStyleCnt="0"/>
      <dgm:spPr/>
    </dgm:pt>
    <dgm:pt modelId="{B1AFB9F5-A667-4EB6-908E-B8BA13BA0C13}" type="pres">
      <dgm:prSet presAssocID="{BFFD6D3A-F3AF-4593-A532-6DBC9F67D4EC}" presName="conn2-1" presStyleLbl="parChTrans1D2" presStyleIdx="0" presStyleCnt="4"/>
      <dgm:spPr/>
    </dgm:pt>
    <dgm:pt modelId="{AA696881-8538-4B66-AADD-FAED332BAD6A}" type="pres">
      <dgm:prSet presAssocID="{BFFD6D3A-F3AF-4593-A532-6DBC9F67D4EC}" presName="connTx" presStyleLbl="parChTrans1D2" presStyleIdx="0" presStyleCnt="4"/>
      <dgm:spPr/>
    </dgm:pt>
    <dgm:pt modelId="{FA21E4CA-054D-4B6A-8B98-DF4B6C09CE1B}" type="pres">
      <dgm:prSet presAssocID="{F2CB9A85-1F39-4260-9022-BB4AF290A072}" presName="root2" presStyleCnt="0"/>
      <dgm:spPr/>
    </dgm:pt>
    <dgm:pt modelId="{E5E966E2-2AAD-4823-B76D-4E8306ABADD4}" type="pres">
      <dgm:prSet presAssocID="{F2CB9A85-1F39-4260-9022-BB4AF290A072}" presName="LevelTwoTextNode" presStyleLbl="node2" presStyleIdx="0" presStyleCnt="4">
        <dgm:presLayoutVars>
          <dgm:chPref val="3"/>
        </dgm:presLayoutVars>
      </dgm:prSet>
      <dgm:spPr/>
    </dgm:pt>
    <dgm:pt modelId="{235610CE-FEEB-4F57-8F2C-E88AF218A364}" type="pres">
      <dgm:prSet presAssocID="{F2CB9A85-1F39-4260-9022-BB4AF290A072}" presName="level3hierChild" presStyleCnt="0"/>
      <dgm:spPr/>
    </dgm:pt>
    <dgm:pt modelId="{1155680A-65F7-41D5-9DDB-51F1FE170205}" type="pres">
      <dgm:prSet presAssocID="{80193EBE-D2CA-49CD-A9CE-7AAE59C888C6}" presName="conn2-1" presStyleLbl="parChTrans1D3" presStyleIdx="0" presStyleCnt="4"/>
      <dgm:spPr/>
    </dgm:pt>
    <dgm:pt modelId="{080A511C-1E90-4285-8783-66BCACF8A713}" type="pres">
      <dgm:prSet presAssocID="{80193EBE-D2CA-49CD-A9CE-7AAE59C888C6}" presName="connTx" presStyleLbl="parChTrans1D3" presStyleIdx="0" presStyleCnt="4"/>
      <dgm:spPr/>
    </dgm:pt>
    <dgm:pt modelId="{6805E12B-63B8-4408-A613-DA89EA0419B0}" type="pres">
      <dgm:prSet presAssocID="{1409FF82-58B6-4E47-ABB6-5D4C06111E7B}" presName="root2" presStyleCnt="0"/>
      <dgm:spPr/>
    </dgm:pt>
    <dgm:pt modelId="{469A5817-BD8D-455B-AB8B-5ABB17F676D7}" type="pres">
      <dgm:prSet presAssocID="{1409FF82-58B6-4E47-ABB6-5D4C06111E7B}" presName="LevelTwoTextNode" presStyleLbl="node3" presStyleIdx="0" presStyleCnt="4">
        <dgm:presLayoutVars>
          <dgm:chPref val="3"/>
        </dgm:presLayoutVars>
      </dgm:prSet>
      <dgm:spPr/>
    </dgm:pt>
    <dgm:pt modelId="{D19B3EDC-D23C-4403-95B4-FEFEB1E6B2FB}" type="pres">
      <dgm:prSet presAssocID="{1409FF82-58B6-4E47-ABB6-5D4C06111E7B}" presName="level3hierChild" presStyleCnt="0"/>
      <dgm:spPr/>
    </dgm:pt>
    <dgm:pt modelId="{71267BE4-ED25-4528-8F02-4C090E69CC72}" type="pres">
      <dgm:prSet presAssocID="{4099018C-84CB-4D91-B7A9-81814004FA9C}" presName="conn2-1" presStyleLbl="parChTrans1D3" presStyleIdx="1" presStyleCnt="4"/>
      <dgm:spPr/>
    </dgm:pt>
    <dgm:pt modelId="{923AF5D6-77D0-4CFC-97F5-3F4F738A067E}" type="pres">
      <dgm:prSet presAssocID="{4099018C-84CB-4D91-B7A9-81814004FA9C}" presName="connTx" presStyleLbl="parChTrans1D3" presStyleIdx="1" presStyleCnt="4"/>
      <dgm:spPr/>
    </dgm:pt>
    <dgm:pt modelId="{8A6BE441-54B2-4517-809E-E7B8DFA60605}" type="pres">
      <dgm:prSet presAssocID="{55D4C9C9-8666-4CED-B613-D132BAD08349}" presName="root2" presStyleCnt="0"/>
      <dgm:spPr/>
    </dgm:pt>
    <dgm:pt modelId="{88D72BEB-97AD-4405-B91E-9C15E8634FEB}" type="pres">
      <dgm:prSet presAssocID="{55D4C9C9-8666-4CED-B613-D132BAD08349}" presName="LevelTwoTextNode" presStyleLbl="node3" presStyleIdx="1" presStyleCnt="4">
        <dgm:presLayoutVars>
          <dgm:chPref val="3"/>
        </dgm:presLayoutVars>
      </dgm:prSet>
      <dgm:spPr/>
    </dgm:pt>
    <dgm:pt modelId="{BCC06F9A-02F9-4BCA-9802-A33EA2A3CA5E}" type="pres">
      <dgm:prSet presAssocID="{55D4C9C9-8666-4CED-B613-D132BAD08349}" presName="level3hierChild" presStyleCnt="0"/>
      <dgm:spPr/>
    </dgm:pt>
    <dgm:pt modelId="{3F64EF28-0082-442D-A1DF-66BF8D5A4D9C}" type="pres">
      <dgm:prSet presAssocID="{336E46F3-AF23-4A54-8511-95FF48C71827}" presName="conn2-1" presStyleLbl="parChTrans1D2" presStyleIdx="1" presStyleCnt="4"/>
      <dgm:spPr/>
    </dgm:pt>
    <dgm:pt modelId="{3A120863-EC9B-42FC-931D-77B75C684873}" type="pres">
      <dgm:prSet presAssocID="{336E46F3-AF23-4A54-8511-95FF48C71827}" presName="connTx" presStyleLbl="parChTrans1D2" presStyleIdx="1" presStyleCnt="4"/>
      <dgm:spPr/>
    </dgm:pt>
    <dgm:pt modelId="{A433A873-256D-482F-804B-369A1E056F85}" type="pres">
      <dgm:prSet presAssocID="{2314A4B8-E8EE-488C-B74C-5DD6BE153AF6}" presName="root2" presStyleCnt="0"/>
      <dgm:spPr/>
    </dgm:pt>
    <dgm:pt modelId="{07417FCF-CDBE-4283-AD99-F101685D65B0}" type="pres">
      <dgm:prSet presAssocID="{2314A4B8-E8EE-488C-B74C-5DD6BE153AF6}" presName="LevelTwoTextNode" presStyleLbl="node2" presStyleIdx="1" presStyleCnt="4">
        <dgm:presLayoutVars>
          <dgm:chPref val="3"/>
        </dgm:presLayoutVars>
      </dgm:prSet>
      <dgm:spPr/>
    </dgm:pt>
    <dgm:pt modelId="{A82051D3-292B-43BC-A81D-A539A95349D7}" type="pres">
      <dgm:prSet presAssocID="{2314A4B8-E8EE-488C-B74C-5DD6BE153AF6}" presName="level3hierChild" presStyleCnt="0"/>
      <dgm:spPr/>
    </dgm:pt>
    <dgm:pt modelId="{4A98D9B3-C0C5-44DB-A0B4-108DF066B8D2}" type="pres">
      <dgm:prSet presAssocID="{B5D68891-2181-4115-A4C3-C40175EE95F3}" presName="conn2-1" presStyleLbl="parChTrans1D3" presStyleIdx="2" presStyleCnt="4"/>
      <dgm:spPr/>
    </dgm:pt>
    <dgm:pt modelId="{BACCA241-7877-4872-8EFF-58ECF20ABD78}" type="pres">
      <dgm:prSet presAssocID="{B5D68891-2181-4115-A4C3-C40175EE95F3}" presName="connTx" presStyleLbl="parChTrans1D3" presStyleIdx="2" presStyleCnt="4"/>
      <dgm:spPr/>
    </dgm:pt>
    <dgm:pt modelId="{797051CA-19AD-44E4-8C40-1E4780BAEF71}" type="pres">
      <dgm:prSet presAssocID="{AC18428A-685A-4797-8F0C-92932143530E}" presName="root2" presStyleCnt="0"/>
      <dgm:spPr/>
    </dgm:pt>
    <dgm:pt modelId="{230FEA03-1C53-47C0-8221-6B5FB40F5EBE}" type="pres">
      <dgm:prSet presAssocID="{AC18428A-685A-4797-8F0C-92932143530E}" presName="LevelTwoTextNode" presStyleLbl="node3" presStyleIdx="2" presStyleCnt="4">
        <dgm:presLayoutVars>
          <dgm:chPref val="3"/>
        </dgm:presLayoutVars>
      </dgm:prSet>
      <dgm:spPr/>
    </dgm:pt>
    <dgm:pt modelId="{2E58EED7-359D-42C9-A5A0-7EBAC08943FB}" type="pres">
      <dgm:prSet presAssocID="{AC18428A-685A-4797-8F0C-92932143530E}" presName="level3hierChild" presStyleCnt="0"/>
      <dgm:spPr/>
    </dgm:pt>
    <dgm:pt modelId="{AE8945FC-60E3-4E4A-8084-AD0A8849CCA9}" type="pres">
      <dgm:prSet presAssocID="{9FFC0DBD-81C6-420F-A451-D8B8F842D1F4}" presName="conn2-1" presStyleLbl="parChTrans1D3" presStyleIdx="3" presStyleCnt="4"/>
      <dgm:spPr/>
    </dgm:pt>
    <dgm:pt modelId="{D0BD2AD7-F7A6-40F1-99AE-298627DA80F4}" type="pres">
      <dgm:prSet presAssocID="{9FFC0DBD-81C6-420F-A451-D8B8F842D1F4}" presName="connTx" presStyleLbl="parChTrans1D3" presStyleIdx="3" presStyleCnt="4"/>
      <dgm:spPr/>
    </dgm:pt>
    <dgm:pt modelId="{3B4A1830-D846-4395-B0EC-444914750B66}" type="pres">
      <dgm:prSet presAssocID="{2FEC8AFA-7F0C-4947-8541-16F713181429}" presName="root2" presStyleCnt="0"/>
      <dgm:spPr/>
    </dgm:pt>
    <dgm:pt modelId="{992F4D9E-410B-441D-B898-898EFF8E7049}" type="pres">
      <dgm:prSet presAssocID="{2FEC8AFA-7F0C-4947-8541-16F713181429}" presName="LevelTwoTextNode" presStyleLbl="node3" presStyleIdx="3" presStyleCnt="4">
        <dgm:presLayoutVars>
          <dgm:chPref val="3"/>
        </dgm:presLayoutVars>
      </dgm:prSet>
      <dgm:spPr/>
    </dgm:pt>
    <dgm:pt modelId="{4BD54543-EBAA-46EB-9037-0387D2906433}" type="pres">
      <dgm:prSet presAssocID="{2FEC8AFA-7F0C-4947-8541-16F713181429}" presName="level3hierChild" presStyleCnt="0"/>
      <dgm:spPr/>
    </dgm:pt>
    <dgm:pt modelId="{7ED12B0F-8BDE-4A42-B6B9-34999D0BD856}" type="pres">
      <dgm:prSet presAssocID="{000F8FC2-1CFF-406E-9782-6B23FE0A13A8}" presName="conn2-1" presStyleLbl="parChTrans1D2" presStyleIdx="2" presStyleCnt="4"/>
      <dgm:spPr/>
    </dgm:pt>
    <dgm:pt modelId="{15AB69B8-18A1-4177-A9F7-AD7FFF31D036}" type="pres">
      <dgm:prSet presAssocID="{000F8FC2-1CFF-406E-9782-6B23FE0A13A8}" presName="connTx" presStyleLbl="parChTrans1D2" presStyleIdx="2" presStyleCnt="4"/>
      <dgm:spPr/>
    </dgm:pt>
    <dgm:pt modelId="{F63C7731-5C27-428F-A1FC-8C8A2358472E}" type="pres">
      <dgm:prSet presAssocID="{C82FB424-0E8B-43D7-A511-84DC2B511128}" presName="root2" presStyleCnt="0"/>
      <dgm:spPr/>
    </dgm:pt>
    <dgm:pt modelId="{12B4DC41-E760-49C0-8323-8679BC082D63}" type="pres">
      <dgm:prSet presAssocID="{C82FB424-0E8B-43D7-A511-84DC2B511128}" presName="LevelTwoTextNode" presStyleLbl="node2" presStyleIdx="2" presStyleCnt="4">
        <dgm:presLayoutVars>
          <dgm:chPref val="3"/>
        </dgm:presLayoutVars>
      </dgm:prSet>
      <dgm:spPr/>
    </dgm:pt>
    <dgm:pt modelId="{B53B933B-3FA9-40DB-A31F-F8471F93C153}" type="pres">
      <dgm:prSet presAssocID="{C82FB424-0E8B-43D7-A511-84DC2B511128}" presName="level3hierChild" presStyleCnt="0"/>
      <dgm:spPr/>
    </dgm:pt>
    <dgm:pt modelId="{DAC39B67-DBBE-4E0A-8930-EAEFECB6C3DF}" type="pres">
      <dgm:prSet presAssocID="{C18ED761-5803-4198-B837-5E26F0CB6C14}" presName="conn2-1" presStyleLbl="parChTrans1D2" presStyleIdx="3" presStyleCnt="4"/>
      <dgm:spPr/>
    </dgm:pt>
    <dgm:pt modelId="{86B1AC92-C437-4D4D-BD66-16C824D6EF1A}" type="pres">
      <dgm:prSet presAssocID="{C18ED761-5803-4198-B837-5E26F0CB6C14}" presName="connTx" presStyleLbl="parChTrans1D2" presStyleIdx="3" presStyleCnt="4"/>
      <dgm:spPr/>
    </dgm:pt>
    <dgm:pt modelId="{38F86B45-9EC7-47F2-A09E-FE097D3FAF12}" type="pres">
      <dgm:prSet presAssocID="{7B5FA2A0-5597-4F3D-82F4-6313D4F4A127}" presName="root2" presStyleCnt="0"/>
      <dgm:spPr/>
    </dgm:pt>
    <dgm:pt modelId="{53F1F376-1B70-43B4-ADAF-C9E99FD42E41}" type="pres">
      <dgm:prSet presAssocID="{7B5FA2A0-5597-4F3D-82F4-6313D4F4A127}" presName="LevelTwoTextNode" presStyleLbl="node2" presStyleIdx="3" presStyleCnt="4">
        <dgm:presLayoutVars>
          <dgm:chPref val="3"/>
        </dgm:presLayoutVars>
      </dgm:prSet>
      <dgm:spPr/>
    </dgm:pt>
    <dgm:pt modelId="{B42CDF94-ACA8-4F0C-9AC1-4DF1777D09C1}" type="pres">
      <dgm:prSet presAssocID="{7B5FA2A0-5597-4F3D-82F4-6313D4F4A127}" presName="level3hierChild" presStyleCnt="0"/>
      <dgm:spPr/>
    </dgm:pt>
  </dgm:ptLst>
  <dgm:cxnLst>
    <dgm:cxn modelId="{1AD2A209-A739-4B0E-B82E-65CB7B74F238}" type="presOf" srcId="{80193EBE-D2CA-49CD-A9CE-7AAE59C888C6}" destId="{1155680A-65F7-41D5-9DDB-51F1FE170205}" srcOrd="0" destOrd="0" presId="urn:microsoft.com/office/officeart/2005/8/layout/hierarchy2"/>
    <dgm:cxn modelId="{5A8FF80A-3332-4C07-9A37-62B0590EEB6D}" type="presOf" srcId="{2FEC8AFA-7F0C-4947-8541-16F713181429}" destId="{992F4D9E-410B-441D-B898-898EFF8E7049}" srcOrd="0" destOrd="0" presId="urn:microsoft.com/office/officeart/2005/8/layout/hierarchy2"/>
    <dgm:cxn modelId="{A470670D-FD05-40F7-AF4A-4D9BF97FF805}" type="presOf" srcId="{4099018C-84CB-4D91-B7A9-81814004FA9C}" destId="{71267BE4-ED25-4528-8F02-4C090E69CC72}" srcOrd="0" destOrd="0" presId="urn:microsoft.com/office/officeart/2005/8/layout/hierarchy2"/>
    <dgm:cxn modelId="{59833C11-86D8-4128-993E-2136C1FFD359}" type="presOf" srcId="{2314A4B8-E8EE-488C-B74C-5DD6BE153AF6}" destId="{07417FCF-CDBE-4283-AD99-F101685D65B0}" srcOrd="0" destOrd="0" presId="urn:microsoft.com/office/officeart/2005/8/layout/hierarchy2"/>
    <dgm:cxn modelId="{B6647D16-3A6D-404B-BE70-BEBCE4407CC0}" srcId="{2314A4B8-E8EE-488C-B74C-5DD6BE153AF6}" destId="{2FEC8AFA-7F0C-4947-8541-16F713181429}" srcOrd="1" destOrd="0" parTransId="{9FFC0DBD-81C6-420F-A451-D8B8F842D1F4}" sibTransId="{0F0E800C-4AA7-4F48-A29C-790FC6011014}"/>
    <dgm:cxn modelId="{E90E4319-495D-45BB-A5A2-7D84121D710D}" type="presOf" srcId="{A53E9799-8AC7-498A-B43B-628E332DFC04}" destId="{F06E2916-D273-412E-8640-5366D211607C}" srcOrd="0" destOrd="0" presId="urn:microsoft.com/office/officeart/2005/8/layout/hierarchy2"/>
    <dgm:cxn modelId="{D5578C21-B4E4-49FD-9B38-AF2FFA6A9693}" type="presOf" srcId="{000F8FC2-1CFF-406E-9782-6B23FE0A13A8}" destId="{15AB69B8-18A1-4177-A9F7-AD7FFF31D036}" srcOrd="1" destOrd="0" presId="urn:microsoft.com/office/officeart/2005/8/layout/hierarchy2"/>
    <dgm:cxn modelId="{F10F122B-2E73-4819-8008-E851E07E4C47}" type="presOf" srcId="{C18ED761-5803-4198-B837-5E26F0CB6C14}" destId="{DAC39B67-DBBE-4E0A-8930-EAEFECB6C3DF}" srcOrd="0" destOrd="0" presId="urn:microsoft.com/office/officeart/2005/8/layout/hierarchy2"/>
    <dgm:cxn modelId="{063B152F-0855-4802-9FDE-5846839C1FAB}" type="presOf" srcId="{55D4C9C9-8666-4CED-B613-D132BAD08349}" destId="{88D72BEB-97AD-4405-B91E-9C15E8634FEB}" srcOrd="0" destOrd="0" presId="urn:microsoft.com/office/officeart/2005/8/layout/hierarchy2"/>
    <dgm:cxn modelId="{F1B33B31-6327-40E4-B437-5996BF2B6232}" type="presOf" srcId="{80193EBE-D2CA-49CD-A9CE-7AAE59C888C6}" destId="{080A511C-1E90-4285-8783-66BCACF8A713}" srcOrd="1" destOrd="0" presId="urn:microsoft.com/office/officeart/2005/8/layout/hierarchy2"/>
    <dgm:cxn modelId="{3D8DDB67-467B-4BE5-A063-6B3B4A822B75}" type="presOf" srcId="{B5D68891-2181-4115-A4C3-C40175EE95F3}" destId="{4A98D9B3-C0C5-44DB-A0B4-108DF066B8D2}" srcOrd="0" destOrd="0" presId="urn:microsoft.com/office/officeart/2005/8/layout/hierarchy2"/>
    <dgm:cxn modelId="{B586D768-4C05-4097-89FD-EACF3220AA08}" srcId="{F2CB9A85-1F39-4260-9022-BB4AF290A072}" destId="{1409FF82-58B6-4E47-ABB6-5D4C06111E7B}" srcOrd="0" destOrd="0" parTransId="{80193EBE-D2CA-49CD-A9CE-7AAE59C888C6}" sibTransId="{27E0E38C-6970-42D1-857A-0CF6FE89D430}"/>
    <dgm:cxn modelId="{83CC8949-CE62-45FB-B957-CFA679407447}" type="presOf" srcId="{C18ED761-5803-4198-B837-5E26F0CB6C14}" destId="{86B1AC92-C437-4D4D-BD66-16C824D6EF1A}" srcOrd="1" destOrd="0" presId="urn:microsoft.com/office/officeart/2005/8/layout/hierarchy2"/>
    <dgm:cxn modelId="{DC18A14C-A1C1-40AF-9464-E9B36E904F46}" srcId="{B8A89B03-D1A5-42B0-BFDD-F1681B3D5357}" destId="{7B5FA2A0-5597-4F3D-82F4-6313D4F4A127}" srcOrd="3" destOrd="0" parTransId="{C18ED761-5803-4198-B837-5E26F0CB6C14}" sibTransId="{CD7A0363-1DD8-4D0F-B3C0-3564D80FBBA7}"/>
    <dgm:cxn modelId="{DCBDC04E-4F14-473C-A24F-F61B1FB96373}" type="presOf" srcId="{C82FB424-0E8B-43D7-A511-84DC2B511128}" destId="{12B4DC41-E760-49C0-8323-8679BC082D63}" srcOrd="0" destOrd="0" presId="urn:microsoft.com/office/officeart/2005/8/layout/hierarchy2"/>
    <dgm:cxn modelId="{11A97A4F-4152-47DB-8C34-9C89D51F2456}" srcId="{F2CB9A85-1F39-4260-9022-BB4AF290A072}" destId="{55D4C9C9-8666-4CED-B613-D132BAD08349}" srcOrd="1" destOrd="0" parTransId="{4099018C-84CB-4D91-B7A9-81814004FA9C}" sibTransId="{DC628EBD-DF5F-4517-B061-F9A33435FA10}"/>
    <dgm:cxn modelId="{5D252070-41EA-4ABA-8982-F91AAEFD4851}" type="presOf" srcId="{000F8FC2-1CFF-406E-9782-6B23FE0A13A8}" destId="{7ED12B0F-8BDE-4A42-B6B9-34999D0BD856}" srcOrd="0" destOrd="0" presId="urn:microsoft.com/office/officeart/2005/8/layout/hierarchy2"/>
    <dgm:cxn modelId="{25342E52-773B-44CA-B06A-02201122A03E}" type="presOf" srcId="{1409FF82-58B6-4E47-ABB6-5D4C06111E7B}" destId="{469A5817-BD8D-455B-AB8B-5ABB17F676D7}" srcOrd="0" destOrd="0" presId="urn:microsoft.com/office/officeart/2005/8/layout/hierarchy2"/>
    <dgm:cxn modelId="{618C8D53-9BB4-4CB0-8A29-B5DAD3B77D01}" type="presOf" srcId="{4099018C-84CB-4D91-B7A9-81814004FA9C}" destId="{923AF5D6-77D0-4CFC-97F5-3F4F738A067E}" srcOrd="1" destOrd="0" presId="urn:microsoft.com/office/officeart/2005/8/layout/hierarchy2"/>
    <dgm:cxn modelId="{D8B2DE56-28BB-4508-85C8-DFC05A911499}" type="presOf" srcId="{BFFD6D3A-F3AF-4593-A532-6DBC9F67D4EC}" destId="{AA696881-8538-4B66-AADD-FAED332BAD6A}" srcOrd="1" destOrd="0" presId="urn:microsoft.com/office/officeart/2005/8/layout/hierarchy2"/>
    <dgm:cxn modelId="{CADA8C77-E919-4C62-A63B-074F07CA790A}" srcId="{B8A89B03-D1A5-42B0-BFDD-F1681B3D5357}" destId="{F2CB9A85-1F39-4260-9022-BB4AF290A072}" srcOrd="0" destOrd="0" parTransId="{BFFD6D3A-F3AF-4593-A532-6DBC9F67D4EC}" sibTransId="{7F3CE492-B51B-4B8D-89AF-AF073541BBC9}"/>
    <dgm:cxn modelId="{AFE35995-7851-4C2F-9574-5E5530B862E1}" type="presOf" srcId="{B5D68891-2181-4115-A4C3-C40175EE95F3}" destId="{BACCA241-7877-4872-8EFF-58ECF20ABD78}" srcOrd="1" destOrd="0" presId="urn:microsoft.com/office/officeart/2005/8/layout/hierarchy2"/>
    <dgm:cxn modelId="{0AEE02A3-92DD-4238-84DE-F535D7826FDC}" type="presOf" srcId="{336E46F3-AF23-4A54-8511-95FF48C71827}" destId="{3A120863-EC9B-42FC-931D-77B75C684873}" srcOrd="1" destOrd="0" presId="urn:microsoft.com/office/officeart/2005/8/layout/hierarchy2"/>
    <dgm:cxn modelId="{67127DB2-4523-4799-80EC-D0455DBB7A06}" type="presOf" srcId="{336E46F3-AF23-4A54-8511-95FF48C71827}" destId="{3F64EF28-0082-442D-A1DF-66BF8D5A4D9C}" srcOrd="0" destOrd="0" presId="urn:microsoft.com/office/officeart/2005/8/layout/hierarchy2"/>
    <dgm:cxn modelId="{4C7A67BF-1414-4B1F-AC5C-8E08ED57CD4A}" type="presOf" srcId="{7B5FA2A0-5597-4F3D-82F4-6313D4F4A127}" destId="{53F1F376-1B70-43B4-ADAF-C9E99FD42E41}" srcOrd="0" destOrd="0" presId="urn:microsoft.com/office/officeart/2005/8/layout/hierarchy2"/>
    <dgm:cxn modelId="{A9719CBF-619A-444D-89A0-EBE48042FA45}" type="presOf" srcId="{F2CB9A85-1F39-4260-9022-BB4AF290A072}" destId="{E5E966E2-2AAD-4823-B76D-4E8306ABADD4}" srcOrd="0" destOrd="0" presId="urn:microsoft.com/office/officeart/2005/8/layout/hierarchy2"/>
    <dgm:cxn modelId="{74B2D9C6-A51D-44E2-B239-614D34756533}" srcId="{B8A89B03-D1A5-42B0-BFDD-F1681B3D5357}" destId="{2314A4B8-E8EE-488C-B74C-5DD6BE153AF6}" srcOrd="1" destOrd="0" parTransId="{336E46F3-AF23-4A54-8511-95FF48C71827}" sibTransId="{59CF5ACD-BD15-4EF6-ADC6-2F3F611FAAF0}"/>
    <dgm:cxn modelId="{166469C7-9910-488E-8B37-1FDB6594112C}" srcId="{A53E9799-8AC7-498A-B43B-628E332DFC04}" destId="{B8A89B03-D1A5-42B0-BFDD-F1681B3D5357}" srcOrd="0" destOrd="0" parTransId="{32388627-DEC4-4D37-AAD2-7130315C9720}" sibTransId="{FAA3344F-E15B-4D93-AD59-719367AF1798}"/>
    <dgm:cxn modelId="{0741A3C8-0A9F-4D02-9A4E-2E636A0A20FE}" type="presOf" srcId="{9FFC0DBD-81C6-420F-A451-D8B8F842D1F4}" destId="{AE8945FC-60E3-4E4A-8084-AD0A8849CCA9}" srcOrd="0" destOrd="0" presId="urn:microsoft.com/office/officeart/2005/8/layout/hierarchy2"/>
    <dgm:cxn modelId="{5DD3C3C9-D5BA-46F8-BD28-DDBF675C49B7}" type="presOf" srcId="{AC18428A-685A-4797-8F0C-92932143530E}" destId="{230FEA03-1C53-47C0-8221-6B5FB40F5EBE}" srcOrd="0" destOrd="0" presId="urn:microsoft.com/office/officeart/2005/8/layout/hierarchy2"/>
    <dgm:cxn modelId="{2659FDCA-7282-46D2-B761-38E40FBC5D9A}" srcId="{B8A89B03-D1A5-42B0-BFDD-F1681B3D5357}" destId="{C82FB424-0E8B-43D7-A511-84DC2B511128}" srcOrd="2" destOrd="0" parTransId="{000F8FC2-1CFF-406E-9782-6B23FE0A13A8}" sibTransId="{A0DCCBB9-492C-41BA-B241-6DA3CD7419DB}"/>
    <dgm:cxn modelId="{026D0ECE-00A7-4212-9EEB-8F88C2031FD4}" type="presOf" srcId="{BFFD6D3A-F3AF-4593-A532-6DBC9F67D4EC}" destId="{B1AFB9F5-A667-4EB6-908E-B8BA13BA0C13}" srcOrd="0" destOrd="0" presId="urn:microsoft.com/office/officeart/2005/8/layout/hierarchy2"/>
    <dgm:cxn modelId="{C6E6E6DF-D8E0-4EE9-8932-4D44647306B6}" type="presOf" srcId="{9FFC0DBD-81C6-420F-A451-D8B8F842D1F4}" destId="{D0BD2AD7-F7A6-40F1-99AE-298627DA80F4}" srcOrd="1" destOrd="0" presId="urn:microsoft.com/office/officeart/2005/8/layout/hierarchy2"/>
    <dgm:cxn modelId="{6AB602FC-AFCD-4A02-97E5-9DF8F2E2A148}" type="presOf" srcId="{B8A89B03-D1A5-42B0-BFDD-F1681B3D5357}" destId="{3805D532-1B23-430B-9958-9CA83A0F1B68}" srcOrd="0" destOrd="0" presId="urn:microsoft.com/office/officeart/2005/8/layout/hierarchy2"/>
    <dgm:cxn modelId="{BD0CE0FD-8A0E-4EAF-AEF3-0D0157F2D357}" srcId="{2314A4B8-E8EE-488C-B74C-5DD6BE153AF6}" destId="{AC18428A-685A-4797-8F0C-92932143530E}" srcOrd="0" destOrd="0" parTransId="{B5D68891-2181-4115-A4C3-C40175EE95F3}" sibTransId="{18A36B73-F6B7-4544-8273-04EB25234465}"/>
    <dgm:cxn modelId="{149C4D5F-835D-4D9C-8A54-339E7F98C1EF}" type="presParOf" srcId="{F06E2916-D273-412E-8640-5366D211607C}" destId="{47D6CAB3-0E2C-4524-9227-CE9E12909DAD}" srcOrd="0" destOrd="0" presId="urn:microsoft.com/office/officeart/2005/8/layout/hierarchy2"/>
    <dgm:cxn modelId="{AA19606F-B4FF-4533-B08F-D0219569DE6B}" type="presParOf" srcId="{47D6CAB3-0E2C-4524-9227-CE9E12909DAD}" destId="{3805D532-1B23-430B-9958-9CA83A0F1B68}" srcOrd="0" destOrd="0" presId="urn:microsoft.com/office/officeart/2005/8/layout/hierarchy2"/>
    <dgm:cxn modelId="{725DD250-D05F-4533-871A-EECFF41CBC7D}" type="presParOf" srcId="{47D6CAB3-0E2C-4524-9227-CE9E12909DAD}" destId="{604303E8-7E42-49B8-8C30-6F73CF7C6882}" srcOrd="1" destOrd="0" presId="urn:microsoft.com/office/officeart/2005/8/layout/hierarchy2"/>
    <dgm:cxn modelId="{43596F52-22FD-4E84-9F2E-6CB35AEE2A9A}" type="presParOf" srcId="{604303E8-7E42-49B8-8C30-6F73CF7C6882}" destId="{B1AFB9F5-A667-4EB6-908E-B8BA13BA0C13}" srcOrd="0" destOrd="0" presId="urn:microsoft.com/office/officeart/2005/8/layout/hierarchy2"/>
    <dgm:cxn modelId="{C29D08CD-A108-41C7-B7D9-BC2194E75B69}" type="presParOf" srcId="{B1AFB9F5-A667-4EB6-908E-B8BA13BA0C13}" destId="{AA696881-8538-4B66-AADD-FAED332BAD6A}" srcOrd="0" destOrd="0" presId="urn:microsoft.com/office/officeart/2005/8/layout/hierarchy2"/>
    <dgm:cxn modelId="{18B2E561-797C-4906-8B34-A42AD2418910}" type="presParOf" srcId="{604303E8-7E42-49B8-8C30-6F73CF7C6882}" destId="{FA21E4CA-054D-4B6A-8B98-DF4B6C09CE1B}" srcOrd="1" destOrd="0" presId="urn:microsoft.com/office/officeart/2005/8/layout/hierarchy2"/>
    <dgm:cxn modelId="{62FE07CF-6AE3-4688-B6F4-0A8A54574F0E}" type="presParOf" srcId="{FA21E4CA-054D-4B6A-8B98-DF4B6C09CE1B}" destId="{E5E966E2-2AAD-4823-B76D-4E8306ABADD4}" srcOrd="0" destOrd="0" presId="urn:microsoft.com/office/officeart/2005/8/layout/hierarchy2"/>
    <dgm:cxn modelId="{16309599-3708-4A31-BB77-14D4BE1E3D29}" type="presParOf" srcId="{FA21E4CA-054D-4B6A-8B98-DF4B6C09CE1B}" destId="{235610CE-FEEB-4F57-8F2C-E88AF218A364}" srcOrd="1" destOrd="0" presId="urn:microsoft.com/office/officeart/2005/8/layout/hierarchy2"/>
    <dgm:cxn modelId="{BFEE68E2-005E-4AB2-BADE-9624B1C5B0CE}" type="presParOf" srcId="{235610CE-FEEB-4F57-8F2C-E88AF218A364}" destId="{1155680A-65F7-41D5-9DDB-51F1FE170205}" srcOrd="0" destOrd="0" presId="urn:microsoft.com/office/officeart/2005/8/layout/hierarchy2"/>
    <dgm:cxn modelId="{33E28A8D-C5D7-490A-8507-E92290CF8BE0}" type="presParOf" srcId="{1155680A-65F7-41D5-9DDB-51F1FE170205}" destId="{080A511C-1E90-4285-8783-66BCACF8A713}" srcOrd="0" destOrd="0" presId="urn:microsoft.com/office/officeart/2005/8/layout/hierarchy2"/>
    <dgm:cxn modelId="{6CEE9511-DD01-466C-8C2A-9CA70BC7565A}" type="presParOf" srcId="{235610CE-FEEB-4F57-8F2C-E88AF218A364}" destId="{6805E12B-63B8-4408-A613-DA89EA0419B0}" srcOrd="1" destOrd="0" presId="urn:microsoft.com/office/officeart/2005/8/layout/hierarchy2"/>
    <dgm:cxn modelId="{DFC639D0-9BA6-4708-9F68-A2BE7120E901}" type="presParOf" srcId="{6805E12B-63B8-4408-A613-DA89EA0419B0}" destId="{469A5817-BD8D-455B-AB8B-5ABB17F676D7}" srcOrd="0" destOrd="0" presId="urn:microsoft.com/office/officeart/2005/8/layout/hierarchy2"/>
    <dgm:cxn modelId="{7FAC49E8-BA66-4700-B9AA-1F2437C1F8AB}" type="presParOf" srcId="{6805E12B-63B8-4408-A613-DA89EA0419B0}" destId="{D19B3EDC-D23C-4403-95B4-FEFEB1E6B2FB}" srcOrd="1" destOrd="0" presId="urn:microsoft.com/office/officeart/2005/8/layout/hierarchy2"/>
    <dgm:cxn modelId="{CAD38E97-A922-4726-98CF-172626BAD7C1}" type="presParOf" srcId="{235610CE-FEEB-4F57-8F2C-E88AF218A364}" destId="{71267BE4-ED25-4528-8F02-4C090E69CC72}" srcOrd="2" destOrd="0" presId="urn:microsoft.com/office/officeart/2005/8/layout/hierarchy2"/>
    <dgm:cxn modelId="{4FF7EA8D-9220-4076-927F-897B0C6D0BBC}" type="presParOf" srcId="{71267BE4-ED25-4528-8F02-4C090E69CC72}" destId="{923AF5D6-77D0-4CFC-97F5-3F4F738A067E}" srcOrd="0" destOrd="0" presId="urn:microsoft.com/office/officeart/2005/8/layout/hierarchy2"/>
    <dgm:cxn modelId="{A149B362-A20E-4064-8940-3550F8956BDB}" type="presParOf" srcId="{235610CE-FEEB-4F57-8F2C-E88AF218A364}" destId="{8A6BE441-54B2-4517-809E-E7B8DFA60605}" srcOrd="3" destOrd="0" presId="urn:microsoft.com/office/officeart/2005/8/layout/hierarchy2"/>
    <dgm:cxn modelId="{B20CEFBE-A1A6-4ACD-8836-A5E77884C67C}" type="presParOf" srcId="{8A6BE441-54B2-4517-809E-E7B8DFA60605}" destId="{88D72BEB-97AD-4405-B91E-9C15E8634FEB}" srcOrd="0" destOrd="0" presId="urn:microsoft.com/office/officeart/2005/8/layout/hierarchy2"/>
    <dgm:cxn modelId="{6792C940-1EFB-4539-B413-ACEF49767B3E}" type="presParOf" srcId="{8A6BE441-54B2-4517-809E-E7B8DFA60605}" destId="{BCC06F9A-02F9-4BCA-9802-A33EA2A3CA5E}" srcOrd="1" destOrd="0" presId="urn:microsoft.com/office/officeart/2005/8/layout/hierarchy2"/>
    <dgm:cxn modelId="{1281D8EE-2575-43FC-89BD-9CD00E8827E5}" type="presParOf" srcId="{604303E8-7E42-49B8-8C30-6F73CF7C6882}" destId="{3F64EF28-0082-442D-A1DF-66BF8D5A4D9C}" srcOrd="2" destOrd="0" presId="urn:microsoft.com/office/officeart/2005/8/layout/hierarchy2"/>
    <dgm:cxn modelId="{8FE539D7-2CEA-4EE4-B44A-2A41CF2BF42B}" type="presParOf" srcId="{3F64EF28-0082-442D-A1DF-66BF8D5A4D9C}" destId="{3A120863-EC9B-42FC-931D-77B75C684873}" srcOrd="0" destOrd="0" presId="urn:microsoft.com/office/officeart/2005/8/layout/hierarchy2"/>
    <dgm:cxn modelId="{E58535A4-7918-4A08-A0BA-83B5B612385F}" type="presParOf" srcId="{604303E8-7E42-49B8-8C30-6F73CF7C6882}" destId="{A433A873-256D-482F-804B-369A1E056F85}" srcOrd="3" destOrd="0" presId="urn:microsoft.com/office/officeart/2005/8/layout/hierarchy2"/>
    <dgm:cxn modelId="{55A07F20-9294-44B0-882F-19450AEC6067}" type="presParOf" srcId="{A433A873-256D-482F-804B-369A1E056F85}" destId="{07417FCF-CDBE-4283-AD99-F101685D65B0}" srcOrd="0" destOrd="0" presId="urn:microsoft.com/office/officeart/2005/8/layout/hierarchy2"/>
    <dgm:cxn modelId="{283364B5-7F7D-4D45-906F-40829770F1A9}" type="presParOf" srcId="{A433A873-256D-482F-804B-369A1E056F85}" destId="{A82051D3-292B-43BC-A81D-A539A95349D7}" srcOrd="1" destOrd="0" presId="urn:microsoft.com/office/officeart/2005/8/layout/hierarchy2"/>
    <dgm:cxn modelId="{EA14CF66-C08E-4A2A-A038-6DC1DDC12294}" type="presParOf" srcId="{A82051D3-292B-43BC-A81D-A539A95349D7}" destId="{4A98D9B3-C0C5-44DB-A0B4-108DF066B8D2}" srcOrd="0" destOrd="0" presId="urn:microsoft.com/office/officeart/2005/8/layout/hierarchy2"/>
    <dgm:cxn modelId="{AB5FA915-9202-4558-B7CC-52A97DDF1DB2}" type="presParOf" srcId="{4A98D9B3-C0C5-44DB-A0B4-108DF066B8D2}" destId="{BACCA241-7877-4872-8EFF-58ECF20ABD78}" srcOrd="0" destOrd="0" presId="urn:microsoft.com/office/officeart/2005/8/layout/hierarchy2"/>
    <dgm:cxn modelId="{F5F99F97-4044-4684-814C-74AC00C11790}" type="presParOf" srcId="{A82051D3-292B-43BC-A81D-A539A95349D7}" destId="{797051CA-19AD-44E4-8C40-1E4780BAEF71}" srcOrd="1" destOrd="0" presId="urn:microsoft.com/office/officeart/2005/8/layout/hierarchy2"/>
    <dgm:cxn modelId="{84E1884B-8D8E-459D-A11A-9870A8E17D4D}" type="presParOf" srcId="{797051CA-19AD-44E4-8C40-1E4780BAEF71}" destId="{230FEA03-1C53-47C0-8221-6B5FB40F5EBE}" srcOrd="0" destOrd="0" presId="urn:microsoft.com/office/officeart/2005/8/layout/hierarchy2"/>
    <dgm:cxn modelId="{849ADB11-090F-4C9F-8836-F367C8D1148E}" type="presParOf" srcId="{797051CA-19AD-44E4-8C40-1E4780BAEF71}" destId="{2E58EED7-359D-42C9-A5A0-7EBAC08943FB}" srcOrd="1" destOrd="0" presId="urn:microsoft.com/office/officeart/2005/8/layout/hierarchy2"/>
    <dgm:cxn modelId="{D735A3B5-E4B3-48E0-BF90-03813DB5B720}" type="presParOf" srcId="{A82051D3-292B-43BC-A81D-A539A95349D7}" destId="{AE8945FC-60E3-4E4A-8084-AD0A8849CCA9}" srcOrd="2" destOrd="0" presId="urn:microsoft.com/office/officeart/2005/8/layout/hierarchy2"/>
    <dgm:cxn modelId="{D608C81F-B883-48C4-B98D-BF987400EB3A}" type="presParOf" srcId="{AE8945FC-60E3-4E4A-8084-AD0A8849CCA9}" destId="{D0BD2AD7-F7A6-40F1-99AE-298627DA80F4}" srcOrd="0" destOrd="0" presId="urn:microsoft.com/office/officeart/2005/8/layout/hierarchy2"/>
    <dgm:cxn modelId="{58F8E0CB-1B89-4736-BC4F-FE36D5EA2DFC}" type="presParOf" srcId="{A82051D3-292B-43BC-A81D-A539A95349D7}" destId="{3B4A1830-D846-4395-B0EC-444914750B66}" srcOrd="3" destOrd="0" presId="urn:microsoft.com/office/officeart/2005/8/layout/hierarchy2"/>
    <dgm:cxn modelId="{B0F31193-89B7-4A23-B127-74F39254B3B4}" type="presParOf" srcId="{3B4A1830-D846-4395-B0EC-444914750B66}" destId="{992F4D9E-410B-441D-B898-898EFF8E7049}" srcOrd="0" destOrd="0" presId="urn:microsoft.com/office/officeart/2005/8/layout/hierarchy2"/>
    <dgm:cxn modelId="{0E1EB144-5D42-4318-8112-F465302626EC}" type="presParOf" srcId="{3B4A1830-D846-4395-B0EC-444914750B66}" destId="{4BD54543-EBAA-46EB-9037-0387D2906433}" srcOrd="1" destOrd="0" presId="urn:microsoft.com/office/officeart/2005/8/layout/hierarchy2"/>
    <dgm:cxn modelId="{4FB0B807-5CB7-493A-B38F-3F10154CDB6B}" type="presParOf" srcId="{604303E8-7E42-49B8-8C30-6F73CF7C6882}" destId="{7ED12B0F-8BDE-4A42-B6B9-34999D0BD856}" srcOrd="4" destOrd="0" presId="urn:microsoft.com/office/officeart/2005/8/layout/hierarchy2"/>
    <dgm:cxn modelId="{554A81B2-4F6D-418F-B44D-12B0917B3337}" type="presParOf" srcId="{7ED12B0F-8BDE-4A42-B6B9-34999D0BD856}" destId="{15AB69B8-18A1-4177-A9F7-AD7FFF31D036}" srcOrd="0" destOrd="0" presId="urn:microsoft.com/office/officeart/2005/8/layout/hierarchy2"/>
    <dgm:cxn modelId="{06F8540E-41CF-4AA5-A21E-82BCE58F4F67}" type="presParOf" srcId="{604303E8-7E42-49B8-8C30-6F73CF7C6882}" destId="{F63C7731-5C27-428F-A1FC-8C8A2358472E}" srcOrd="5" destOrd="0" presId="urn:microsoft.com/office/officeart/2005/8/layout/hierarchy2"/>
    <dgm:cxn modelId="{BC3B392E-FF3D-4999-B4FF-35B94BC733F2}" type="presParOf" srcId="{F63C7731-5C27-428F-A1FC-8C8A2358472E}" destId="{12B4DC41-E760-49C0-8323-8679BC082D63}" srcOrd="0" destOrd="0" presId="urn:microsoft.com/office/officeart/2005/8/layout/hierarchy2"/>
    <dgm:cxn modelId="{D576E2DA-DC08-4915-9568-C53343963AE1}" type="presParOf" srcId="{F63C7731-5C27-428F-A1FC-8C8A2358472E}" destId="{B53B933B-3FA9-40DB-A31F-F8471F93C153}" srcOrd="1" destOrd="0" presId="urn:microsoft.com/office/officeart/2005/8/layout/hierarchy2"/>
    <dgm:cxn modelId="{04D6A01A-CB74-43D2-9B65-B43B8FC071EC}" type="presParOf" srcId="{604303E8-7E42-49B8-8C30-6F73CF7C6882}" destId="{DAC39B67-DBBE-4E0A-8930-EAEFECB6C3DF}" srcOrd="6" destOrd="0" presId="urn:microsoft.com/office/officeart/2005/8/layout/hierarchy2"/>
    <dgm:cxn modelId="{C65F317E-8F18-4ACF-9DB1-39693814F7A0}" type="presParOf" srcId="{DAC39B67-DBBE-4E0A-8930-EAEFECB6C3DF}" destId="{86B1AC92-C437-4D4D-BD66-16C824D6EF1A}" srcOrd="0" destOrd="0" presId="urn:microsoft.com/office/officeart/2005/8/layout/hierarchy2"/>
    <dgm:cxn modelId="{F12E0278-A0B5-481B-9E17-69D5AEC1CA06}" type="presParOf" srcId="{604303E8-7E42-49B8-8C30-6F73CF7C6882}" destId="{38F86B45-9EC7-47F2-A09E-FE097D3FAF12}" srcOrd="7" destOrd="0" presId="urn:microsoft.com/office/officeart/2005/8/layout/hierarchy2"/>
    <dgm:cxn modelId="{C6511F75-0F17-4F31-AB42-450D374F70D3}" type="presParOf" srcId="{38F86B45-9EC7-47F2-A09E-FE097D3FAF12}" destId="{53F1F376-1B70-43B4-ADAF-C9E99FD42E41}" srcOrd="0" destOrd="0" presId="urn:microsoft.com/office/officeart/2005/8/layout/hierarchy2"/>
    <dgm:cxn modelId="{C7710272-0380-45A5-B3A0-BDF4BF341C25}" type="presParOf" srcId="{38F86B45-9EC7-47F2-A09E-FE097D3FAF12}" destId="{B42CDF94-ACA8-4F0C-9AC1-4DF1777D09C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B5EF1B-049D-424B-AB69-CAE71DCFDD71}">
      <dsp:nvSpPr>
        <dsp:cNvPr id="0" name=""/>
        <dsp:cNvSpPr/>
      </dsp:nvSpPr>
      <dsp:spPr>
        <a:xfrm>
          <a:off x="1054143" y="-75040"/>
          <a:ext cx="3925284" cy="3925284"/>
        </a:xfrm>
        <a:prstGeom prst="circularArrow">
          <a:avLst>
            <a:gd name="adj1" fmla="val 4668"/>
            <a:gd name="adj2" fmla="val 272909"/>
            <a:gd name="adj3" fmla="val 13003326"/>
            <a:gd name="adj4" fmla="val 17914733"/>
            <a:gd name="adj5" fmla="val 4847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C67410-AF26-44E0-B630-7F7434CA0108}">
      <dsp:nvSpPr>
        <dsp:cNvPr id="0" name=""/>
        <dsp:cNvSpPr/>
      </dsp:nvSpPr>
      <dsp:spPr>
        <a:xfrm>
          <a:off x="1767647" y="715"/>
          <a:ext cx="2498275" cy="124913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700" kern="1200" dirty="0">
              <a:latin typeface="华文仿宋" panose="02010600040101010101" pitchFamily="2" charset="-122"/>
              <a:ea typeface="华文仿宋" panose="02010600040101010101" pitchFamily="2" charset="-122"/>
            </a:rPr>
            <a:t>下游漂浮物溶解</a:t>
          </a:r>
        </a:p>
      </dsp:txBody>
      <dsp:txXfrm>
        <a:off x="1828625" y="61693"/>
        <a:ext cx="2376319" cy="1127181"/>
      </dsp:txXfrm>
    </dsp:sp>
    <dsp:sp modelId="{08670ECA-8B1E-4BF1-963D-E32E5B0719A1}">
      <dsp:nvSpPr>
        <dsp:cNvPr id="0" name=""/>
        <dsp:cNvSpPr/>
      </dsp:nvSpPr>
      <dsp:spPr>
        <a:xfrm>
          <a:off x="3177085" y="1410153"/>
          <a:ext cx="2498275" cy="124913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700" kern="1200" dirty="0">
              <a:solidFill>
                <a:prstClr val="white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+mn-cs"/>
            </a:rPr>
            <a:t>下游表面张力系数降低</a:t>
          </a:r>
        </a:p>
      </dsp:txBody>
      <dsp:txXfrm>
        <a:off x="3238063" y="1471131"/>
        <a:ext cx="2376319" cy="1127181"/>
      </dsp:txXfrm>
    </dsp:sp>
    <dsp:sp modelId="{8B88189A-CF47-44A1-8D61-FDC3AF743D6D}">
      <dsp:nvSpPr>
        <dsp:cNvPr id="0" name=""/>
        <dsp:cNvSpPr/>
      </dsp:nvSpPr>
      <dsp:spPr>
        <a:xfrm>
          <a:off x="1767647" y="2819591"/>
          <a:ext cx="2498275" cy="124913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700" kern="1200" dirty="0">
              <a:solidFill>
                <a:prstClr val="white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+mn-cs"/>
            </a:rPr>
            <a:t>界面处受力不平衡</a:t>
          </a:r>
        </a:p>
      </dsp:txBody>
      <dsp:txXfrm>
        <a:off x="1828625" y="2880569"/>
        <a:ext cx="2376319" cy="1127181"/>
      </dsp:txXfrm>
    </dsp:sp>
    <dsp:sp modelId="{02ED46F7-953E-4FA5-A7AD-DCAA204C9DE2}">
      <dsp:nvSpPr>
        <dsp:cNvPr id="0" name=""/>
        <dsp:cNvSpPr/>
      </dsp:nvSpPr>
      <dsp:spPr>
        <a:xfrm>
          <a:off x="358209" y="1410153"/>
          <a:ext cx="2498275" cy="124913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700" kern="1200" dirty="0">
              <a:solidFill>
                <a:prstClr val="white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+mn-cs"/>
            </a:rPr>
            <a:t>产生上游流现象</a:t>
          </a:r>
        </a:p>
      </dsp:txBody>
      <dsp:txXfrm>
        <a:off x="419187" y="1471131"/>
        <a:ext cx="2376319" cy="11271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5D532-1B23-430B-9958-9CA83A0F1B68}">
      <dsp:nvSpPr>
        <dsp:cNvPr id="0" name=""/>
        <dsp:cNvSpPr/>
      </dsp:nvSpPr>
      <dsp:spPr>
        <a:xfrm>
          <a:off x="731043" y="2522951"/>
          <a:ext cx="1754187" cy="877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latin typeface="华文仿宋" panose="02010600040101010101" pitchFamily="2" charset="-122"/>
              <a:ea typeface="华文仿宋" panose="02010600040101010101" pitchFamily="2" charset="-122"/>
            </a:rPr>
            <a:t>表面能差</a:t>
          </a:r>
        </a:p>
      </dsp:txBody>
      <dsp:txXfrm>
        <a:off x="756732" y="2548640"/>
        <a:ext cx="1702809" cy="825715"/>
      </dsp:txXfrm>
    </dsp:sp>
    <dsp:sp modelId="{B1AFB9F5-A667-4EB6-908E-B8BA13BA0C13}">
      <dsp:nvSpPr>
        <dsp:cNvPr id="0" name=""/>
        <dsp:cNvSpPr/>
      </dsp:nvSpPr>
      <dsp:spPr>
        <a:xfrm rot="17350740">
          <a:off x="1768137" y="1938272"/>
          <a:ext cx="2135862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2135862" y="14567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00" kern="1200">
            <a:latin typeface="华文仿宋" panose="02010600040101010101" pitchFamily="2" charset="-122"/>
            <a:ea typeface="华文仿宋" panose="02010600040101010101" pitchFamily="2" charset="-122"/>
          </a:endParaRPr>
        </a:p>
      </dsp:txBody>
      <dsp:txXfrm>
        <a:off x="2782672" y="1899443"/>
        <a:ext cx="106793" cy="106793"/>
      </dsp:txXfrm>
    </dsp:sp>
    <dsp:sp modelId="{E5E966E2-2AAD-4823-B76D-4E8306ABADD4}">
      <dsp:nvSpPr>
        <dsp:cNvPr id="0" name=""/>
        <dsp:cNvSpPr/>
      </dsp:nvSpPr>
      <dsp:spPr>
        <a:xfrm>
          <a:off x="3186906" y="505635"/>
          <a:ext cx="1754187" cy="877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latin typeface="华文仿宋" panose="02010600040101010101" pitchFamily="2" charset="-122"/>
              <a:ea typeface="华文仿宋" panose="02010600040101010101" pitchFamily="2" charset="-122"/>
            </a:rPr>
            <a:t>上游流机械能</a:t>
          </a:r>
        </a:p>
      </dsp:txBody>
      <dsp:txXfrm>
        <a:off x="3212595" y="531324"/>
        <a:ext cx="1702809" cy="825715"/>
      </dsp:txXfrm>
    </dsp:sp>
    <dsp:sp modelId="{1155680A-65F7-41D5-9DDB-51F1FE170205}">
      <dsp:nvSpPr>
        <dsp:cNvPr id="0" name=""/>
        <dsp:cNvSpPr/>
      </dsp:nvSpPr>
      <dsp:spPr>
        <a:xfrm rot="19457599">
          <a:off x="4859873" y="677449"/>
          <a:ext cx="86411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864115" y="14567"/>
              </a:lnTo>
            </a:path>
          </a:pathLst>
        </a:custGeom>
        <a:noFill/>
        <a:ln w="127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latin typeface="华文仿宋" panose="02010600040101010101" pitchFamily="2" charset="-122"/>
            <a:ea typeface="华文仿宋" panose="02010600040101010101" pitchFamily="2" charset="-122"/>
          </a:endParaRPr>
        </a:p>
      </dsp:txBody>
      <dsp:txXfrm>
        <a:off x="5270328" y="670414"/>
        <a:ext cx="43205" cy="43205"/>
      </dsp:txXfrm>
    </dsp:sp>
    <dsp:sp modelId="{469A5817-BD8D-455B-AB8B-5ABB17F676D7}">
      <dsp:nvSpPr>
        <dsp:cNvPr id="0" name=""/>
        <dsp:cNvSpPr/>
      </dsp:nvSpPr>
      <dsp:spPr>
        <a:xfrm>
          <a:off x="5642768" y="1306"/>
          <a:ext cx="1754187" cy="877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latin typeface="华文仿宋" panose="02010600040101010101" pitchFamily="2" charset="-122"/>
              <a:ea typeface="华文仿宋" panose="02010600040101010101" pitchFamily="2" charset="-122"/>
            </a:rPr>
            <a:t>重力势能</a:t>
          </a:r>
        </a:p>
      </dsp:txBody>
      <dsp:txXfrm>
        <a:off x="5668457" y="26995"/>
        <a:ext cx="1702809" cy="825715"/>
      </dsp:txXfrm>
    </dsp:sp>
    <dsp:sp modelId="{71267BE4-ED25-4528-8F02-4C090E69CC72}">
      <dsp:nvSpPr>
        <dsp:cNvPr id="0" name=""/>
        <dsp:cNvSpPr/>
      </dsp:nvSpPr>
      <dsp:spPr>
        <a:xfrm rot="2142401">
          <a:off x="4859873" y="1181778"/>
          <a:ext cx="86411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864115" y="14567"/>
              </a:lnTo>
            </a:path>
          </a:pathLst>
        </a:custGeom>
        <a:noFill/>
        <a:ln w="127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latin typeface="华文仿宋" panose="02010600040101010101" pitchFamily="2" charset="-122"/>
            <a:ea typeface="华文仿宋" panose="02010600040101010101" pitchFamily="2" charset="-122"/>
          </a:endParaRPr>
        </a:p>
      </dsp:txBody>
      <dsp:txXfrm>
        <a:off x="5270328" y="1174743"/>
        <a:ext cx="43205" cy="43205"/>
      </dsp:txXfrm>
    </dsp:sp>
    <dsp:sp modelId="{88D72BEB-97AD-4405-B91E-9C15E8634FEB}">
      <dsp:nvSpPr>
        <dsp:cNvPr id="0" name=""/>
        <dsp:cNvSpPr/>
      </dsp:nvSpPr>
      <dsp:spPr>
        <a:xfrm>
          <a:off x="5642768" y="1009964"/>
          <a:ext cx="1754187" cy="877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latin typeface="华文仿宋" panose="02010600040101010101" pitchFamily="2" charset="-122"/>
              <a:ea typeface="华文仿宋" panose="02010600040101010101" pitchFamily="2" charset="-122"/>
            </a:rPr>
            <a:t>动能</a:t>
          </a:r>
        </a:p>
      </dsp:txBody>
      <dsp:txXfrm>
        <a:off x="5668457" y="1035653"/>
        <a:ext cx="1702809" cy="825715"/>
      </dsp:txXfrm>
    </dsp:sp>
    <dsp:sp modelId="{3F64EF28-0082-442D-A1DF-66BF8D5A4D9C}">
      <dsp:nvSpPr>
        <dsp:cNvPr id="0" name=""/>
        <dsp:cNvSpPr/>
      </dsp:nvSpPr>
      <dsp:spPr>
        <a:xfrm>
          <a:off x="2485231" y="2946930"/>
          <a:ext cx="70167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01675" y="14567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latin typeface="华文仿宋" panose="02010600040101010101" pitchFamily="2" charset="-122"/>
            <a:ea typeface="华文仿宋" panose="02010600040101010101" pitchFamily="2" charset="-122"/>
          </a:endParaRPr>
        </a:p>
      </dsp:txBody>
      <dsp:txXfrm>
        <a:off x="2818526" y="2943956"/>
        <a:ext cx="35083" cy="35083"/>
      </dsp:txXfrm>
    </dsp:sp>
    <dsp:sp modelId="{07417FCF-CDBE-4283-AD99-F101685D65B0}">
      <dsp:nvSpPr>
        <dsp:cNvPr id="0" name=""/>
        <dsp:cNvSpPr/>
      </dsp:nvSpPr>
      <dsp:spPr>
        <a:xfrm>
          <a:off x="3186906" y="2522951"/>
          <a:ext cx="1754187" cy="877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latin typeface="华文仿宋" panose="02010600040101010101" pitchFamily="2" charset="-122"/>
              <a:ea typeface="华文仿宋" panose="02010600040101010101" pitchFamily="2" charset="-122"/>
            </a:rPr>
            <a:t>微粒机械能</a:t>
          </a:r>
        </a:p>
      </dsp:txBody>
      <dsp:txXfrm>
        <a:off x="3212595" y="2548640"/>
        <a:ext cx="1702809" cy="825715"/>
      </dsp:txXfrm>
    </dsp:sp>
    <dsp:sp modelId="{4A98D9B3-C0C5-44DB-A0B4-108DF066B8D2}">
      <dsp:nvSpPr>
        <dsp:cNvPr id="0" name=""/>
        <dsp:cNvSpPr/>
      </dsp:nvSpPr>
      <dsp:spPr>
        <a:xfrm rot="19457599">
          <a:off x="4859873" y="2694765"/>
          <a:ext cx="86411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864115" y="14567"/>
              </a:lnTo>
            </a:path>
          </a:pathLst>
        </a:custGeom>
        <a:noFill/>
        <a:ln w="127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latin typeface="华文仿宋" panose="02010600040101010101" pitchFamily="2" charset="-122"/>
            <a:ea typeface="华文仿宋" panose="02010600040101010101" pitchFamily="2" charset="-122"/>
          </a:endParaRPr>
        </a:p>
      </dsp:txBody>
      <dsp:txXfrm>
        <a:off x="5270328" y="2687730"/>
        <a:ext cx="43205" cy="43205"/>
      </dsp:txXfrm>
    </dsp:sp>
    <dsp:sp modelId="{230FEA03-1C53-47C0-8221-6B5FB40F5EBE}">
      <dsp:nvSpPr>
        <dsp:cNvPr id="0" name=""/>
        <dsp:cNvSpPr/>
      </dsp:nvSpPr>
      <dsp:spPr>
        <a:xfrm>
          <a:off x="5642768" y="2018622"/>
          <a:ext cx="1754187" cy="877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latin typeface="华文仿宋" panose="02010600040101010101" pitchFamily="2" charset="-122"/>
              <a:ea typeface="华文仿宋" panose="02010600040101010101" pitchFamily="2" charset="-122"/>
            </a:rPr>
            <a:t>重力势能</a:t>
          </a:r>
        </a:p>
      </dsp:txBody>
      <dsp:txXfrm>
        <a:off x="5668457" y="2044311"/>
        <a:ext cx="1702809" cy="825715"/>
      </dsp:txXfrm>
    </dsp:sp>
    <dsp:sp modelId="{AE8945FC-60E3-4E4A-8084-AD0A8849CCA9}">
      <dsp:nvSpPr>
        <dsp:cNvPr id="0" name=""/>
        <dsp:cNvSpPr/>
      </dsp:nvSpPr>
      <dsp:spPr>
        <a:xfrm rot="2142401">
          <a:off x="4859873" y="3199094"/>
          <a:ext cx="864115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864115" y="14567"/>
              </a:lnTo>
            </a:path>
          </a:pathLst>
        </a:custGeom>
        <a:noFill/>
        <a:ln w="127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latin typeface="华文仿宋" panose="02010600040101010101" pitchFamily="2" charset="-122"/>
            <a:ea typeface="华文仿宋" panose="02010600040101010101" pitchFamily="2" charset="-122"/>
          </a:endParaRPr>
        </a:p>
      </dsp:txBody>
      <dsp:txXfrm>
        <a:off x="5270328" y="3192059"/>
        <a:ext cx="43205" cy="43205"/>
      </dsp:txXfrm>
    </dsp:sp>
    <dsp:sp modelId="{992F4D9E-410B-441D-B898-898EFF8E7049}">
      <dsp:nvSpPr>
        <dsp:cNvPr id="0" name=""/>
        <dsp:cNvSpPr/>
      </dsp:nvSpPr>
      <dsp:spPr>
        <a:xfrm>
          <a:off x="5642768" y="3027280"/>
          <a:ext cx="1754187" cy="877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latin typeface="华文仿宋" panose="02010600040101010101" pitchFamily="2" charset="-122"/>
              <a:ea typeface="华文仿宋" panose="02010600040101010101" pitchFamily="2" charset="-122"/>
            </a:rPr>
            <a:t>动能</a:t>
          </a:r>
        </a:p>
      </dsp:txBody>
      <dsp:txXfrm>
        <a:off x="5668457" y="3052969"/>
        <a:ext cx="1702809" cy="825715"/>
      </dsp:txXfrm>
    </dsp:sp>
    <dsp:sp modelId="{7ED12B0F-8BDE-4A42-B6B9-34999D0BD856}">
      <dsp:nvSpPr>
        <dsp:cNvPr id="0" name=""/>
        <dsp:cNvSpPr/>
      </dsp:nvSpPr>
      <dsp:spPr>
        <a:xfrm rot="3310531">
          <a:off x="2221711" y="3451259"/>
          <a:ext cx="1228714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228714" y="14567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>
            <a:latin typeface="华文仿宋" panose="02010600040101010101" pitchFamily="2" charset="-122"/>
            <a:ea typeface="华文仿宋" panose="02010600040101010101" pitchFamily="2" charset="-122"/>
          </a:endParaRPr>
        </a:p>
      </dsp:txBody>
      <dsp:txXfrm>
        <a:off x="2805350" y="3435109"/>
        <a:ext cx="61435" cy="61435"/>
      </dsp:txXfrm>
    </dsp:sp>
    <dsp:sp modelId="{12B4DC41-E760-49C0-8323-8679BC082D63}">
      <dsp:nvSpPr>
        <dsp:cNvPr id="0" name=""/>
        <dsp:cNvSpPr/>
      </dsp:nvSpPr>
      <dsp:spPr>
        <a:xfrm>
          <a:off x="3186906" y="3531608"/>
          <a:ext cx="1754187" cy="877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latin typeface="华文仿宋" panose="02010600040101010101" pitchFamily="2" charset="-122"/>
              <a:ea typeface="华文仿宋" panose="02010600040101010101" pitchFamily="2" charset="-122"/>
            </a:rPr>
            <a:t>粘滞阻力等耗散</a:t>
          </a:r>
        </a:p>
      </dsp:txBody>
      <dsp:txXfrm>
        <a:off x="3212595" y="3557297"/>
        <a:ext cx="1702809" cy="825715"/>
      </dsp:txXfrm>
    </dsp:sp>
    <dsp:sp modelId="{DAC39B67-DBBE-4E0A-8930-EAEFECB6C3DF}">
      <dsp:nvSpPr>
        <dsp:cNvPr id="0" name=""/>
        <dsp:cNvSpPr/>
      </dsp:nvSpPr>
      <dsp:spPr>
        <a:xfrm rot="4249260">
          <a:off x="1768137" y="3955587"/>
          <a:ext cx="2135862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2135862" y="14567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00" kern="1200">
            <a:latin typeface="华文仿宋" panose="02010600040101010101" pitchFamily="2" charset="-122"/>
            <a:ea typeface="华文仿宋" panose="02010600040101010101" pitchFamily="2" charset="-122"/>
          </a:endParaRPr>
        </a:p>
      </dsp:txBody>
      <dsp:txXfrm>
        <a:off x="2782672" y="3916759"/>
        <a:ext cx="106793" cy="106793"/>
      </dsp:txXfrm>
    </dsp:sp>
    <dsp:sp modelId="{53F1F376-1B70-43B4-ADAF-C9E99FD42E41}">
      <dsp:nvSpPr>
        <dsp:cNvPr id="0" name=""/>
        <dsp:cNvSpPr/>
      </dsp:nvSpPr>
      <dsp:spPr>
        <a:xfrm>
          <a:off x="3186906" y="4540266"/>
          <a:ext cx="1754187" cy="8770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kern="1200" dirty="0">
              <a:latin typeface="华文仿宋" panose="02010600040101010101" pitchFamily="2" charset="-122"/>
              <a:ea typeface="华文仿宋" panose="02010600040101010101" pitchFamily="2" charset="-122"/>
            </a:rPr>
            <a:t>其他</a:t>
          </a:r>
        </a:p>
      </dsp:txBody>
      <dsp:txXfrm>
        <a:off x="3212595" y="4565955"/>
        <a:ext cx="1702809" cy="825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0B40525-1249-DC0C-ECBC-0FFDB57956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56D65B-AF5E-E0B7-BD78-DA566B97D5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4E386-0102-4E1D-A70E-F878C5E986CC}" type="datetimeFigureOut">
              <a:rPr lang="zh-CN" altLang="en-US" smtClean="0"/>
              <a:t>2023-09-21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D33A76-F909-2BB5-7EE0-64AB8BACD0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BD5E47-BFD1-907A-C4EC-B507EF472D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C3FC0-4EE6-4577-8B1B-93FD2FD607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215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2023-09-21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076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亮亮图文旗舰店</a:t>
            </a:r>
          </a:p>
          <a:p>
            <a:r>
              <a:rPr lang="en-US" altLang="zh-CN" dirty="0"/>
              <a:t>https://liangliangtuwen.tmall.com</a:t>
            </a:r>
          </a:p>
        </p:txBody>
      </p:sp>
    </p:spTree>
    <p:extLst>
      <p:ext uri="{BB962C8B-B14F-4D97-AF65-F5344CB8AC3E}">
        <p14:creationId xmlns:p14="http://schemas.microsoft.com/office/powerpoint/2010/main" val="1581359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F6D7-8321-46A8-81C8-7C3B5AABCBEF}" type="datetime1">
              <a:rPr lang="zh-CN" altLang="en-US" smtClean="0"/>
              <a:t>2023-09-21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E112-DA47-4F63-97C9-062BACEB8737}" type="datetime1">
              <a:rPr lang="zh-CN" altLang="en-US" smtClean="0"/>
              <a:t>2023-09-21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292CC-9BB2-44B7-A7BD-2D0C5E00357C}" type="datetime1">
              <a:rPr lang="zh-CN" altLang="en-US" smtClean="0"/>
              <a:t>2023-09-21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672A-7725-4D5C-BC9D-523B0605524B}" type="datetime1">
              <a:rPr lang="zh-CN" altLang="en-US" smtClean="0"/>
              <a:t>2023-09-21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8D4A-5FD6-4BFA-AE86-9C5E5CD6EFBA}" type="datetime1">
              <a:rPr lang="zh-CN" altLang="en-US" smtClean="0"/>
              <a:t>2023-09-21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6DEC-F4AA-4FE1-AF9D-CDF61914C109}" type="datetime1">
              <a:rPr lang="zh-CN" altLang="en-US" smtClean="0"/>
              <a:t>2023-09-21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6CE1-4323-4A94-9AB3-C6317BCD1FDB}" type="datetime1">
              <a:rPr lang="zh-CN" altLang="en-US" smtClean="0"/>
              <a:t>2023-09-21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FD50-6B4A-4C53-8884-15CAB0EC552D}" type="datetime1">
              <a:rPr lang="zh-CN" altLang="en-US" smtClean="0"/>
              <a:t>2023-09-21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5A39-7E8C-47C3-8A00-57A093B8D08F}" type="datetime1">
              <a:rPr lang="zh-CN" altLang="en-US" smtClean="0"/>
              <a:t>2023-09-21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E37D-F354-41B2-A8D0-F4948C5459CC}" type="datetime1">
              <a:rPr lang="zh-CN" altLang="en-US" smtClean="0"/>
              <a:t>2023-09-21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96727-1843-4408-A307-17C23EF93E06}" type="datetime1">
              <a:rPr lang="zh-CN" altLang="en-US" smtClean="0"/>
              <a:t>2023-09-21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38609-7445-42A2-A100-A0384217210F}" type="datetime1">
              <a:rPr lang="zh-CN" altLang="en-US" smtClean="0"/>
              <a:t>2023-09-21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8369B-F710-4CE9-A0B8-9F511945CE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3528" y="1959573"/>
            <a:ext cx="5761439" cy="0"/>
            <a:chOff x="743958" y="3475975"/>
            <a:chExt cx="5761439" cy="0"/>
          </a:xfrm>
        </p:grpSpPr>
        <p:cxnSp>
          <p:nvCxnSpPr>
            <p:cNvPr id="241" name="直接连接符 240"/>
            <p:cNvCxnSpPr/>
            <p:nvPr/>
          </p:nvCxnSpPr>
          <p:spPr>
            <a:xfrm flipH="1">
              <a:off x="1547400" y="3475975"/>
              <a:ext cx="495799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/>
            <p:cNvCxnSpPr/>
            <p:nvPr/>
          </p:nvCxnSpPr>
          <p:spPr>
            <a:xfrm flipH="1" flipV="1">
              <a:off x="743958" y="3475975"/>
              <a:ext cx="14126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组合 244"/>
          <p:cNvGrpSpPr/>
          <p:nvPr/>
        </p:nvGrpSpPr>
        <p:grpSpPr>
          <a:xfrm flipV="1">
            <a:off x="258818" y="2987263"/>
            <a:ext cx="5776149" cy="0"/>
            <a:chOff x="1170147" y="2641879"/>
            <a:chExt cx="7973853" cy="0"/>
          </a:xfrm>
        </p:grpSpPr>
        <p:cxnSp>
          <p:nvCxnSpPr>
            <p:cNvPr id="246" name="直接连接符 245"/>
            <p:cNvCxnSpPr/>
            <p:nvPr/>
          </p:nvCxnSpPr>
          <p:spPr>
            <a:xfrm flipV="1">
              <a:off x="1170147" y="2641879"/>
              <a:ext cx="6864719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0" name="图片 239">
            <a:extLst>
              <a:ext uri="{FF2B5EF4-FFF2-40B4-BE49-F238E27FC236}">
                <a16:creationId xmlns:a16="http://schemas.microsoft.com/office/drawing/2014/main" id="{3CE572F7-D68C-22B2-D9FF-09390894D0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C0CCC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4"/>
          <a:stretch/>
        </p:blipFill>
        <p:spPr>
          <a:xfrm>
            <a:off x="6225832" y="2193743"/>
            <a:ext cx="5709643" cy="5160290"/>
          </a:xfrm>
          <a:prstGeom prst="roundRect">
            <a:avLst>
              <a:gd name="adj" fmla="val 22062"/>
            </a:avLst>
          </a:prstGeom>
          <a:solidFill>
            <a:schemeClr val="bg1"/>
          </a:solidFill>
          <a:effectLst>
            <a:softEdge rad="635000"/>
          </a:effectLst>
        </p:spPr>
      </p:pic>
      <p:sp>
        <p:nvSpPr>
          <p:cNvPr id="244" name="矩形 243">
            <a:extLst>
              <a:ext uri="{FF2B5EF4-FFF2-40B4-BE49-F238E27FC236}">
                <a16:creationId xmlns:a16="http://schemas.microsoft.com/office/drawing/2014/main" id="{09D7474C-0538-8D3D-670B-07463DA27F98}"/>
              </a:ext>
            </a:extLst>
          </p:cNvPr>
          <p:cNvSpPr/>
          <p:nvPr/>
        </p:nvSpPr>
        <p:spPr>
          <a:xfrm>
            <a:off x="-944950" y="2056080"/>
            <a:ext cx="1121017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1" dirty="0">
                <a:ln w="0"/>
                <a:solidFill>
                  <a:srgbClr val="547C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基于溶液导电性的温度测量</a:t>
            </a:r>
            <a:endParaRPr lang="en-US" altLang="zh-CN" sz="4800" b="1" dirty="0">
              <a:ln w="0"/>
              <a:solidFill>
                <a:srgbClr val="547C6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algn="ctr"/>
            <a:r>
              <a:rPr lang="en-US" altLang="zh-CN" sz="6000" b="1" cap="none" spc="0" dirty="0">
                <a:ln w="0"/>
                <a:solidFill>
                  <a:srgbClr val="547C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             </a:t>
            </a:r>
          </a:p>
        </p:txBody>
      </p:sp>
      <p:sp>
        <p:nvSpPr>
          <p:cNvPr id="253" name="灯片编号占位符 252">
            <a:extLst>
              <a:ext uri="{FF2B5EF4-FFF2-40B4-BE49-F238E27FC236}">
                <a16:creationId xmlns:a16="http://schemas.microsoft.com/office/drawing/2014/main" id="{6593C534-B9F5-6065-2682-7A4613277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683393" y="361823"/>
            <a:ext cx="1415764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547C64"/>
                </a:solidFill>
              </a:rPr>
              <a:t>理论分析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4CF9461-F454-41C0-167E-5B831971B752}"/>
              </a:ext>
            </a:extLst>
          </p:cNvPr>
          <p:cNvSpPr txBox="1"/>
          <p:nvPr/>
        </p:nvSpPr>
        <p:spPr>
          <a:xfrm>
            <a:off x="698802" y="1307098"/>
            <a:ext cx="7591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什么引起了下层液体表面张力系数改变？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E78C5C-8470-F34A-F786-70CECDBF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2" name="图片 1" descr="桌子上放了不同类型的书本&#10;&#10;低可信度描述已自动生成">
            <a:extLst>
              <a:ext uri="{FF2B5EF4-FFF2-40B4-BE49-F238E27FC236}">
                <a16:creationId xmlns:a16="http://schemas.microsoft.com/office/drawing/2014/main" id="{C3EB852E-91F3-1F04-615E-9997F61C3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88" y="2784169"/>
            <a:ext cx="3958482" cy="296886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B272CAD3-AEAF-0A82-2C70-8BBB4BFD6E19}"/>
              </a:ext>
            </a:extLst>
          </p:cNvPr>
          <p:cNvGrpSpPr/>
          <p:nvPr/>
        </p:nvGrpSpPr>
        <p:grpSpPr>
          <a:xfrm>
            <a:off x="5933502" y="2966189"/>
            <a:ext cx="5534598" cy="1181100"/>
            <a:chOff x="858582" y="3566160"/>
            <a:chExt cx="5534598" cy="1181100"/>
          </a:xfrm>
        </p:grpSpPr>
        <p:pic>
          <p:nvPicPr>
            <p:cNvPr id="10" name="图片 9" descr="图形用户界面, 文本, 应用程序, 电子邮件&#10;&#10;描述已自动生成">
              <a:extLst>
                <a:ext uri="{FF2B5EF4-FFF2-40B4-BE49-F238E27FC236}">
                  <a16:creationId xmlns:a16="http://schemas.microsoft.com/office/drawing/2014/main" id="{5B845074-7CDD-8303-7A91-ADD34F4633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07" b="20385"/>
            <a:stretch/>
          </p:blipFill>
          <p:spPr>
            <a:xfrm>
              <a:off x="858582" y="3566160"/>
              <a:ext cx="5534598" cy="11811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7D90E1B-8E49-859C-282E-937C526C0A69}"/>
                </a:ext>
              </a:extLst>
            </p:cNvPr>
            <p:cNvSpPr/>
            <p:nvPr/>
          </p:nvSpPr>
          <p:spPr>
            <a:xfrm>
              <a:off x="1272540" y="4305300"/>
              <a:ext cx="1028700" cy="37338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9390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E78C5C-8470-F34A-F786-70CECDBF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2" name="图片 1" descr="桌子上放了不同类型的书本&#10;&#10;低可信度描述已自动生成">
            <a:extLst>
              <a:ext uri="{FF2B5EF4-FFF2-40B4-BE49-F238E27FC236}">
                <a16:creationId xmlns:a16="http://schemas.microsoft.com/office/drawing/2014/main" id="{C3EB852E-91F3-1F04-615E-9997F61C3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2" y="-3553543"/>
            <a:ext cx="3958482" cy="296886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B272CAD3-AEAF-0A82-2C70-8BBB4BFD6E19}"/>
              </a:ext>
            </a:extLst>
          </p:cNvPr>
          <p:cNvGrpSpPr/>
          <p:nvPr/>
        </p:nvGrpSpPr>
        <p:grpSpPr>
          <a:xfrm>
            <a:off x="5667284" y="-2947467"/>
            <a:ext cx="5534598" cy="1181100"/>
            <a:chOff x="858582" y="3566160"/>
            <a:chExt cx="5534598" cy="1181100"/>
          </a:xfrm>
        </p:grpSpPr>
        <p:pic>
          <p:nvPicPr>
            <p:cNvPr id="10" name="图片 9" descr="图形用户界面, 文本, 应用程序, 电子邮件&#10;&#10;描述已自动生成">
              <a:extLst>
                <a:ext uri="{FF2B5EF4-FFF2-40B4-BE49-F238E27FC236}">
                  <a16:creationId xmlns:a16="http://schemas.microsoft.com/office/drawing/2014/main" id="{5B845074-7CDD-8303-7A91-ADD34F4633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07" b="20385"/>
            <a:stretch/>
          </p:blipFill>
          <p:spPr>
            <a:xfrm>
              <a:off x="858582" y="3566160"/>
              <a:ext cx="5534598" cy="11811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7D90E1B-8E49-859C-282E-937C526C0A69}"/>
                </a:ext>
              </a:extLst>
            </p:cNvPr>
            <p:cNvSpPr/>
            <p:nvPr/>
          </p:nvSpPr>
          <p:spPr>
            <a:xfrm>
              <a:off x="1272540" y="4305300"/>
              <a:ext cx="1028700" cy="37338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FE676BEE-E5C3-207A-7E6F-C0A4806AA54B}"/>
              </a:ext>
            </a:extLst>
          </p:cNvPr>
          <p:cNvCxnSpPr/>
          <p:nvPr/>
        </p:nvCxnSpPr>
        <p:spPr>
          <a:xfrm>
            <a:off x="4143737" y="1794075"/>
            <a:ext cx="0" cy="1238492"/>
          </a:xfrm>
          <a:prstGeom prst="straightConnector1">
            <a:avLst/>
          </a:prstGeom>
          <a:ln w="76200">
            <a:solidFill>
              <a:srgbClr val="547C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8037F8A9-3077-ACED-3721-26BCDE40F49A}"/>
              </a:ext>
            </a:extLst>
          </p:cNvPr>
          <p:cNvSpPr txBox="1"/>
          <p:nvPr/>
        </p:nvSpPr>
        <p:spPr>
          <a:xfrm>
            <a:off x="1258280" y="3429530"/>
            <a:ext cx="71763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547C64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下游固体漂浮物的溶解物改变了液体的表面张力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4CF9461-F454-41C0-167E-5B831971B752}"/>
              </a:ext>
            </a:extLst>
          </p:cNvPr>
          <p:cNvSpPr txBox="1"/>
          <p:nvPr/>
        </p:nvSpPr>
        <p:spPr>
          <a:xfrm>
            <a:off x="706132" y="886528"/>
            <a:ext cx="7591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什么引起了下层液体表面张力系数改变？</a:t>
            </a:r>
          </a:p>
        </p:txBody>
      </p:sp>
      <p:cxnSp>
        <p:nvCxnSpPr>
          <p:cNvPr id="39" name="直接连接符 38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683393" y="361823"/>
            <a:ext cx="1415764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547C64"/>
                </a:solidFill>
              </a:rPr>
              <a:t>理论分析</a:t>
            </a:r>
          </a:p>
        </p:txBody>
      </p:sp>
    </p:spTree>
    <p:extLst>
      <p:ext uri="{BB962C8B-B14F-4D97-AF65-F5344CB8AC3E}">
        <p14:creationId xmlns:p14="http://schemas.microsoft.com/office/powerpoint/2010/main" val="2050591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683393" y="361823"/>
            <a:ext cx="1415764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547C64"/>
                </a:solidFill>
              </a:rPr>
              <a:t>理论分析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E78C5C-8470-F34A-F786-70CECDBF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F8FE8F7-BA2A-23E7-0D12-B29F35ACFFD4}"/>
              </a:ext>
            </a:extLst>
          </p:cNvPr>
          <p:cNvSpPr txBox="1"/>
          <p:nvPr/>
        </p:nvSpPr>
        <p:spPr>
          <a:xfrm>
            <a:off x="785695" y="1358310"/>
            <a:ext cx="67764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华文仿宋" panose="02010600040101010101" pitchFamily="2" charset="-122"/>
                <a:ea typeface="华文仿宋" panose="02010600040101010101" pitchFamily="2" charset="-122"/>
              </a:rPr>
              <a:t>进行对照试验，确认是否只与溶解物造成的表面张力改变有关</a:t>
            </a: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EFA3474C-E58A-3B9B-9FC1-44AFF5A31C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221952"/>
              </p:ext>
            </p:extLst>
          </p:nvPr>
        </p:nvGraphicFramePr>
        <p:xfrm>
          <a:off x="2369939" y="2617230"/>
          <a:ext cx="7759312" cy="3997202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343403">
                  <a:extLst>
                    <a:ext uri="{9D8B030D-6E8A-4147-A177-3AD203B41FA5}">
                      <a16:colId xmlns:a16="http://schemas.microsoft.com/office/drawing/2014/main" val="3786448789"/>
                    </a:ext>
                  </a:extLst>
                </a:gridCol>
                <a:gridCol w="1991944">
                  <a:extLst>
                    <a:ext uri="{9D8B030D-6E8A-4147-A177-3AD203B41FA5}">
                      <a16:colId xmlns:a16="http://schemas.microsoft.com/office/drawing/2014/main" val="42834609"/>
                    </a:ext>
                  </a:extLst>
                </a:gridCol>
                <a:gridCol w="1644510">
                  <a:extLst>
                    <a:ext uri="{9D8B030D-6E8A-4147-A177-3AD203B41FA5}">
                      <a16:colId xmlns:a16="http://schemas.microsoft.com/office/drawing/2014/main" val="3764847947"/>
                    </a:ext>
                  </a:extLst>
                </a:gridCol>
                <a:gridCol w="1667673">
                  <a:extLst>
                    <a:ext uri="{9D8B030D-6E8A-4147-A177-3AD203B41FA5}">
                      <a16:colId xmlns:a16="http://schemas.microsoft.com/office/drawing/2014/main" val="3057793107"/>
                    </a:ext>
                  </a:extLst>
                </a:gridCol>
                <a:gridCol w="1111782">
                  <a:extLst>
                    <a:ext uri="{9D8B030D-6E8A-4147-A177-3AD203B41FA5}">
                      <a16:colId xmlns:a16="http://schemas.microsoft.com/office/drawing/2014/main" val="3682711051"/>
                    </a:ext>
                  </a:extLst>
                </a:gridCol>
              </a:tblGrid>
              <a:tr h="48432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u="none" strike="noStrike" dirty="0">
                          <a:effectLst/>
                        </a:rPr>
                        <a:t>上方流体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u="none" strike="noStrike" dirty="0">
                          <a:effectLst/>
                        </a:rPr>
                        <a:t>下方流体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Particle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u="none" strike="noStrike" dirty="0">
                          <a:effectLst/>
                        </a:rPr>
                        <a:t>是否发生现象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u="none" strike="noStrike" dirty="0">
                          <a:effectLst/>
                        </a:rPr>
                        <a:t>重复次数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18477514"/>
                  </a:ext>
                </a:extLst>
              </a:tr>
              <a:tr h="58548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茶叶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4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13042492"/>
                  </a:ext>
                </a:extLst>
              </a:tr>
              <a:tr h="58548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水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橄榄油液滴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否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6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54670470"/>
                  </a:ext>
                </a:extLst>
              </a:tr>
              <a:tr h="58548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茶叶滤出液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橄榄油液滴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否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6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07918761"/>
                  </a:ext>
                </a:extLst>
              </a:tr>
              <a:tr h="58548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茶叶滤出液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茶叶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否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5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81734545"/>
                  </a:ext>
                </a:extLst>
              </a:tr>
              <a:tr h="58548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肥皂水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茶叶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否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4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97422059"/>
                  </a:ext>
                </a:extLst>
              </a:tr>
              <a:tr h="58548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肥皂水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橄榄油液滴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1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30123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57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E78C5C-8470-F34A-F786-70CECDBF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13</a:t>
            </a:fld>
            <a:endParaRPr lang="zh-CN" altLang="en-US"/>
          </a:p>
        </p:txBody>
      </p:sp>
      <p:cxnSp>
        <p:nvCxnSpPr>
          <p:cNvPr id="39" name="直接连接符 38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683393" y="361823"/>
            <a:ext cx="1415764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547C64"/>
                </a:solidFill>
              </a:rPr>
              <a:t>理论分析</a:t>
            </a: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16012E1B-9D1A-F1EB-A730-A62CA5BBC6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6984174"/>
              </p:ext>
            </p:extLst>
          </p:nvPr>
        </p:nvGraphicFramePr>
        <p:xfrm>
          <a:off x="3242509" y="1442652"/>
          <a:ext cx="6033571" cy="4069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图片 11" descr="图表, 瀑布图&#10;&#10;描述已自动生成">
            <a:extLst>
              <a:ext uri="{FF2B5EF4-FFF2-40B4-BE49-F238E27FC236}">
                <a16:creationId xmlns:a16="http://schemas.microsoft.com/office/drawing/2014/main" id="{7A01B017-D857-3193-03C1-1D201CFE5B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0" t="24710" r="33083" b="23408"/>
          <a:stretch/>
        </p:blipFill>
        <p:spPr>
          <a:xfrm>
            <a:off x="3242509" y="1345903"/>
            <a:ext cx="6421994" cy="451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90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C67410-AF26-44E0-B630-7F7434CA01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graphicEl>
                                              <a:dgm id="{68C67410-AF26-44E0-B630-7F7434CA01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B5EF1B-049D-424B-AB69-CAE71DCFDD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graphicEl>
                                              <a:dgm id="{FAB5EF1B-049D-424B-AB69-CAE71DCFDD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670ECA-8B1E-4BF1-963D-E32E5B071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graphicEl>
                                              <a:dgm id="{08670ECA-8B1E-4BF1-963D-E32E5B071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88189A-CF47-44A1-8D61-FDC3AF743D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graphicEl>
                                              <a:dgm id="{8B88189A-CF47-44A1-8D61-FDC3AF743D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2ED46F7-953E-4FA5-A7AD-DCAA204C9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>
                                            <p:graphicEl>
                                              <a:dgm id="{02ED46F7-953E-4FA5-A7AD-DCAA204C9D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E78C5C-8470-F34A-F786-70CECDBF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14</a:t>
            </a:fld>
            <a:endParaRPr lang="zh-CN" altLang="en-US"/>
          </a:p>
        </p:txBody>
      </p:sp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683393" y="361823"/>
            <a:ext cx="1415764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547C64"/>
                </a:solidFill>
              </a:rPr>
              <a:t>理论分析</a:t>
            </a:r>
          </a:p>
        </p:txBody>
      </p:sp>
      <p:pic>
        <p:nvPicPr>
          <p:cNvPr id="12" name="图片 11" descr="图表, 瀑布图&#10;&#10;描述已自动生成">
            <a:extLst>
              <a:ext uri="{FF2B5EF4-FFF2-40B4-BE49-F238E27FC236}">
                <a16:creationId xmlns:a16="http://schemas.microsoft.com/office/drawing/2014/main" id="{7A01B017-D857-3193-03C1-1D201CFE5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0" t="24710" r="33083" b="23408"/>
          <a:stretch/>
        </p:blipFill>
        <p:spPr>
          <a:xfrm>
            <a:off x="0" y="1513841"/>
            <a:ext cx="5790045" cy="407198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49B27EE-3365-AE64-154D-9017A10B7D2D}"/>
              </a:ext>
            </a:extLst>
          </p:cNvPr>
          <p:cNvSpPr txBox="1"/>
          <p:nvPr/>
        </p:nvSpPr>
        <p:spPr>
          <a:xfrm>
            <a:off x="7519557" y="1743978"/>
            <a:ext cx="31890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什么能量转化成了水流和物体的机械能？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AB77BDA-052F-3762-285D-A47CC0B2139F}"/>
              </a:ext>
            </a:extLst>
          </p:cNvPr>
          <p:cNvSpPr txBox="1"/>
          <p:nvPr/>
        </p:nvSpPr>
        <p:spPr>
          <a:xfrm>
            <a:off x="7519557" y="4036803"/>
            <a:ext cx="31890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表面能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F4175150-94E2-FEAF-5225-CB5F58229890}"/>
              </a:ext>
            </a:extLst>
          </p:cNvPr>
          <p:cNvCxnSpPr>
            <a:cxnSpLocks/>
          </p:cNvCxnSpPr>
          <p:nvPr/>
        </p:nvCxnSpPr>
        <p:spPr>
          <a:xfrm>
            <a:off x="9000217" y="3318788"/>
            <a:ext cx="0" cy="634807"/>
          </a:xfrm>
          <a:prstGeom prst="straightConnector1">
            <a:avLst/>
          </a:prstGeom>
          <a:ln w="76200">
            <a:solidFill>
              <a:srgbClr val="547C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FDB7FC1-C6F7-E844-294A-9E83607860C0}"/>
                  </a:ext>
                </a:extLst>
              </p:cNvPr>
              <p:cNvSpPr txBox="1"/>
              <p:nvPr/>
            </p:nvSpPr>
            <p:spPr>
              <a:xfrm>
                <a:off x="7060074" y="5242742"/>
                <a:ext cx="13693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𝑇𝑆</m:t>
                      </m:r>
                    </m:oMath>
                  </m:oMathPara>
                </a14:m>
                <a:endParaRPr lang="en-US" altLang="zh-CN" sz="3200" b="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FDB7FC1-C6F7-E844-294A-9E8360786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074" y="5242742"/>
                <a:ext cx="1369349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F9C63B6-BBAF-FDD9-50B8-E4E2A4CC0CB2}"/>
                  </a:ext>
                </a:extLst>
              </p:cNvPr>
              <p:cNvSpPr txBox="1"/>
              <p:nvPr/>
            </p:nvSpPr>
            <p:spPr>
              <a:xfrm>
                <a:off x="8898617" y="5242741"/>
                <a:ext cx="308520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sty m:val="p"/>
                      </m:rPr>
                      <a:rPr lang="el-GR" altLang="zh-C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zh-CN" sz="3200" b="0" dirty="0"/>
                  <a:t>-</a:t>
                </a:r>
                <a:r>
                  <a:rPr lang="en-US" altLang="zh-CN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l-GR" altLang="zh-CN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zh-CN" sz="32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altLang="zh-CN" sz="3200" b="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F9C63B6-BBAF-FDD9-50B8-E4E2A4CC0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8617" y="5242741"/>
                <a:ext cx="3085204" cy="492443"/>
              </a:xfrm>
              <a:prstGeom prst="rect">
                <a:avLst/>
              </a:prstGeom>
              <a:blipFill>
                <a:blip r:embed="rId4"/>
                <a:stretch>
                  <a:fillRect t="-23457" b="-506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0906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683393" y="361823"/>
            <a:ext cx="1415764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547C64"/>
                </a:solidFill>
              </a:rPr>
              <a:t>理论分析</a:t>
            </a:r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952F9248-7ADB-7B61-3731-BB91172882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879778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A49CE76-80C4-2F7E-53DA-AF84F4DC1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32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05D532-1B23-430B-9958-9CA83A0F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4">
                                            <p:graphicEl>
                                              <a:dgm id="{3805D532-1B23-430B-9958-9CA83A0F1B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AFB9F5-A667-4EB6-908E-B8BA13BA0C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4">
                                            <p:graphicEl>
                                              <a:dgm id="{B1AFB9F5-A667-4EB6-908E-B8BA13BA0C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E966E2-2AAD-4823-B76D-4E8306ABA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4">
                                            <p:graphicEl>
                                              <a:dgm id="{E5E966E2-2AAD-4823-B76D-4E8306ABAD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64EF28-0082-442D-A1DF-66BF8D5A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4">
                                            <p:graphicEl>
                                              <a:dgm id="{3F64EF28-0082-442D-A1DF-66BF8D5A4D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417FCF-CDBE-4283-AD99-F101685D6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4">
                                            <p:graphicEl>
                                              <a:dgm id="{07417FCF-CDBE-4283-AD99-F101685D65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D12B0F-8BDE-4A42-B6B9-34999D0BD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"/>
                                        <p:tgtEl>
                                          <p:spTgt spid="4">
                                            <p:graphicEl>
                                              <a:dgm id="{7ED12B0F-8BDE-4A42-B6B9-34999D0BD8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B4DC41-E760-49C0-8323-8679BC082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4">
                                            <p:graphicEl>
                                              <a:dgm id="{12B4DC41-E760-49C0-8323-8679BC082D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C39B67-DBBE-4E0A-8930-EAEFECB6C3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"/>
                                        <p:tgtEl>
                                          <p:spTgt spid="4">
                                            <p:graphicEl>
                                              <a:dgm id="{DAC39B67-DBBE-4E0A-8930-EAEFECB6C3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F1F376-1B70-43B4-ADAF-C9E99FD42E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4">
                                            <p:graphicEl>
                                              <a:dgm id="{53F1F376-1B70-43B4-ADAF-C9E99FD42E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55680A-65F7-41D5-9DDB-51F1FE170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4">
                                            <p:graphicEl>
                                              <a:dgm id="{1155680A-65F7-41D5-9DDB-51F1FE1702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9A5817-BD8D-455B-AB8B-5ABB17F67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"/>
                                        <p:tgtEl>
                                          <p:spTgt spid="4">
                                            <p:graphicEl>
                                              <a:dgm id="{469A5817-BD8D-455B-AB8B-5ABB17F67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267BE4-ED25-4528-8F02-4C090E69C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"/>
                                        <p:tgtEl>
                                          <p:spTgt spid="4">
                                            <p:graphicEl>
                                              <a:dgm id="{71267BE4-ED25-4528-8F02-4C090E69CC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D72BEB-97AD-4405-B91E-9C15E8634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4">
                                            <p:graphicEl>
                                              <a:dgm id="{88D72BEB-97AD-4405-B91E-9C15E8634F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98D9B3-C0C5-44DB-A0B4-108DF066B8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"/>
                                        <p:tgtEl>
                                          <p:spTgt spid="4">
                                            <p:graphicEl>
                                              <a:dgm id="{4A98D9B3-C0C5-44DB-A0B4-108DF066B8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0FEA03-1C53-47C0-8221-6B5FB40F5E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4">
                                            <p:graphicEl>
                                              <a:dgm id="{230FEA03-1C53-47C0-8221-6B5FB40F5E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8945FC-60E3-4E4A-8084-AD0A8849CC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"/>
                                        <p:tgtEl>
                                          <p:spTgt spid="4">
                                            <p:graphicEl>
                                              <a:dgm id="{AE8945FC-60E3-4E4A-8084-AD0A8849CC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2F4D9E-410B-441D-B898-898EFF8E7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"/>
                                        <p:tgtEl>
                                          <p:spTgt spid="4">
                                            <p:graphicEl>
                                              <a:dgm id="{992F4D9E-410B-441D-B898-898EFF8E7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145646" y="386836"/>
            <a:ext cx="243140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547C64"/>
                </a:solidFill>
              </a:rPr>
              <a:t>理论分析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BFE7DA0C-26B2-E6B8-9035-0FD1CF26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16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13F8B36-6ACB-6939-A36C-16C059BF5C99}"/>
                  </a:ext>
                </a:extLst>
              </p:cNvPr>
              <p:cNvSpPr txBox="1"/>
              <p:nvPr/>
            </p:nvSpPr>
            <p:spPr>
              <a:xfrm>
                <a:off x="372585" y="1143287"/>
                <a:ext cx="11217294" cy="5010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我们现在分析水流与</a:t>
                </a:r>
                <a:r>
                  <a:rPr lang="en-US" altLang="zh-CN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Marangoni</a:t>
                </a:r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流的“冲击力”。这样的液体间的作用摩擦成为内摩擦力，公式为：</a:t>
                </a:r>
                <a:endParaRPr lang="en-US" altLang="zh-CN" sz="2000" dirty="0">
                  <a:latin typeface="华文仿宋" panose="02010600040101010101" pitchFamily="2" charset="-122"/>
                  <a:ea typeface="华文仿宋" panose="02010600040101010101" pitchFamily="2" charset="-122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en-US" sz="2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𝐴</m:t>
                    </m:r>
                    <m:f>
                      <m:f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zh-CN" sz="2800" i="1">
                            <a:latin typeface="Cambria Math" panose="02040503050406030204" pitchFamily="18" charset="0"/>
                          </a:rPr>
                          <m:t>u</m:t>
                        </m:r>
                      </m:num>
                      <m:den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zh-CN" sz="2800" i="1">
                            <a:latin typeface="Cambria Math" panose="02040503050406030204" pitchFamily="18" charset="0"/>
                          </a:rPr>
                          <m:t>y</m:t>
                        </m:r>
                      </m:den>
                    </m:f>
                  </m:oMath>
                </a14:m>
                <a:r>
                  <a:rPr lang="zh-CN" altLang="en-US" sz="16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，</a:t>
                </a:r>
                <a:endParaRPr lang="en-US" altLang="zh-CN" sz="1600" dirty="0">
                  <a:latin typeface="华文仿宋" panose="02010600040101010101" pitchFamily="2" charset="-122"/>
                  <a:ea typeface="华文仿宋" panose="02010600040101010101" pitchFamily="2" charset="-122"/>
                </a:endParaRPr>
              </a:p>
              <a:p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其中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为动力粘度，</a:t>
                </a:r>
                <a:r>
                  <a:rPr lang="en-US" altLang="zh-CN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A</a:t>
                </a:r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为流层接触面积，</a:t>
                </a:r>
                <a:r>
                  <a:rPr lang="en-US" altLang="zh-CN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</a:rPr>
                          <m:t>u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</a:rPr>
                          <m:t>y</m:t>
                        </m:r>
                      </m:den>
                    </m:f>
                  </m:oMath>
                </a14:m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为流速梯度。</a:t>
                </a:r>
                <a:endParaRPr lang="en-US" altLang="zh-CN" sz="2000" dirty="0">
                  <a:latin typeface="华文仿宋" panose="02010600040101010101" pitchFamily="2" charset="-122"/>
                  <a:ea typeface="华文仿宋" panose="02010600040101010101" pitchFamily="2" charset="-122"/>
                </a:endParaRPr>
              </a:p>
              <a:p>
                <a:endParaRPr lang="en-US" altLang="zh-CN" sz="2000" dirty="0">
                  <a:latin typeface="华文仿宋" panose="02010600040101010101" pitchFamily="2" charset="-122"/>
                  <a:ea typeface="华文仿宋" panose="02010600040101010101" pitchFamily="2" charset="-122"/>
                </a:endParaRPr>
              </a:p>
              <a:p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对于我们在室温中实验中的</a:t>
                </a:r>
                <a:r>
                  <a:rPr lang="en-US" altLang="zh-CN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Marangoni</a:t>
                </a:r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流，</a:t>
                </a:r>
                <a14:m>
                  <m:oMath xmlns:m="http://schemas.openxmlformats.org/officeDocument/2006/math">
                    <m:r>
                      <a:rPr lang="zh-CN" altLang="en-US" sz="20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=0.894*10^-3 </a:t>
                </a:r>
                <a:r>
                  <a:rPr lang="en-US" altLang="zh-CN" sz="2000" dirty="0" err="1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Pa·s</a:t>
                </a:r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，</a:t>
                </a:r>
                <a:r>
                  <a:rPr lang="en-US" altLang="zh-CN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</a:rPr>
                          <m:t>u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</a:rPr>
                          <m:t>y</m:t>
                        </m:r>
                      </m:den>
                    </m:f>
                  </m:oMath>
                </a14:m>
                <a:r>
                  <a:rPr lang="en-US" altLang="zh-CN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=0.45m/s.</a:t>
                </a:r>
              </a:p>
              <a:p>
                <a:endParaRPr lang="en-US" altLang="zh-CN" sz="2000" dirty="0">
                  <a:latin typeface="华文仿宋" panose="02010600040101010101" pitchFamily="2" charset="-122"/>
                  <a:ea typeface="华文仿宋" panose="02010600040101010101" pitchFamily="2" charset="-122"/>
                </a:endParaRPr>
              </a:p>
              <a:p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现在我们分析内摩擦力做功和表面能的比值：</a:t>
                </a:r>
                <a:endParaRPr lang="en-US" altLang="zh-CN" sz="2000" dirty="0">
                  <a:latin typeface="华文仿宋" panose="02010600040101010101" pitchFamily="2" charset="-122"/>
                  <a:ea typeface="华文仿宋" panose="02010600040101010101" pitchFamily="2" charset="-122"/>
                </a:endParaRPr>
              </a:p>
              <a:p>
                <a:endParaRPr lang="en-US" altLang="zh-CN" sz="2000" b="0" i="1" dirty="0">
                  <a:latin typeface="华文仿宋" panose="02010600040101010101" pitchFamily="2" charset="-122"/>
                  <a:ea typeface="华文仿宋" panose="02010600040101010101" pitchFamily="2" charset="-12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m:rPr>
                              <m:sty m:val="p"/>
                            </m:rPr>
                            <a:rPr lang="en-US" altLang="zh-CN" sz="2800" i="1">
                              <a:latin typeface="Cambria Math" panose="02040503050406030204" pitchFamily="18" charset="0"/>
                            </a:rPr>
                            <m:t>l</m:t>
                          </m:r>
                        </m:num>
                        <m:den>
                          <m:r>
                            <a:rPr lang="zh-CN" alt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∗100%</m:t>
                      </m:r>
                      <m:r>
                        <a:rPr lang="zh-CN" altLang="en-US" sz="2800" i="1">
                          <a:latin typeface="Cambria Math" panose="02040503050406030204" pitchFamily="18" charset="0"/>
                        </a:rPr>
                        <m:t>，</m:t>
                      </m:r>
                    </m:oMath>
                  </m:oMathPara>
                </a14:m>
                <a:endParaRPr lang="en-US" altLang="zh-CN" sz="2800" dirty="0">
                  <a:latin typeface="华文仿宋" panose="02010600040101010101" pitchFamily="2" charset="-122"/>
                  <a:ea typeface="华文仿宋" panose="02010600040101010101" pitchFamily="2" charset="-122"/>
                </a:endParaRPr>
              </a:p>
              <a:p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其中</a:t>
                </a:r>
                <a:r>
                  <a:rPr lang="en-US" altLang="zh-CN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n</a:t>
                </a:r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为误差比值，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为表面张力差</m:t>
                    </m:r>
                  </m:oMath>
                </a14:m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，</a:t>
                </a:r>
                <a:r>
                  <a:rPr lang="en-US" altLang="zh-CN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S</a:t>
                </a:r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为流体面积。室温下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=0.03N·m^-1 </a:t>
                </a:r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（</a:t>
                </a:r>
                <a14:m>
                  <m:oMath xmlns:m="http://schemas.openxmlformats.org/officeDocument/2006/math">
                    <m:r>
                      <a:rPr lang="zh-CN" altLang="en-US" sz="2000" dirty="0">
                        <a:latin typeface="Cambria Math" panose="02040503050406030204" pitchFamily="18" charset="0"/>
                        <a:ea typeface="华文仿宋" panose="02010600040101010101" pitchFamily="2" charset="-122"/>
                      </a:rPr>
                      <m:t>水</m:t>
                    </m:r>
                    <m:r>
                      <a:rPr lang="en-US" altLang="zh-CN" sz="2000" dirty="0">
                        <a:latin typeface="Cambria Math" panose="02040503050406030204" pitchFamily="18" charset="0"/>
                        <a:ea typeface="华文仿宋" panose="02010600040101010101" pitchFamily="2" charset="-122"/>
                      </a:rPr>
                      <m:t>−</m:t>
                    </m:r>
                    <m:r>
                      <a:rPr lang="zh-CN" altLang="en-US" sz="2000" dirty="0">
                        <a:latin typeface="Cambria Math" panose="02040503050406030204" pitchFamily="18" charset="0"/>
                        <a:ea typeface="华文仿宋" panose="02010600040101010101" pitchFamily="2" charset="-122"/>
                      </a:rPr>
                      <m:t>茶水）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华文仿宋" panose="02010600040101010101" pitchFamily="2" charset="-122"/>
                      </a:rPr>
                      <m:t>.</m:t>
                    </m:r>
                  </m:oMath>
                </a14:m>
                <a:endParaRPr lang="en-US" altLang="zh-CN" sz="2000" dirty="0">
                  <a:latin typeface="华文仿宋" panose="02010600040101010101" pitchFamily="2" charset="-122"/>
                  <a:ea typeface="华文仿宋" panose="02010600040101010101" pitchFamily="2" charset="-122"/>
                </a:endParaRPr>
              </a:p>
              <a:p>
                <a:endParaRPr lang="en-US" altLang="zh-CN" sz="2000" dirty="0">
                  <a:latin typeface="华文仿宋" panose="02010600040101010101" pitchFamily="2" charset="-122"/>
                  <a:ea typeface="华文仿宋" panose="02010600040101010101" pitchFamily="2" charset="-122"/>
                </a:endParaRPr>
              </a:p>
              <a:p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代入数据，不难得到</a:t>
                </a:r>
                <a:r>
                  <a:rPr lang="en-US" altLang="zh-CN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n=2.6%</a:t>
                </a:r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（保留一位小数）</a:t>
                </a:r>
                <a:r>
                  <a:rPr lang="en-US" altLang="zh-CN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,</a:t>
                </a:r>
                <a:r>
                  <a:rPr lang="zh-CN" altLang="en-US" sz="20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故我们可以认为水流冲击力的影响可以近似忽略。</a:t>
                </a:r>
                <a:endParaRPr lang="en-US" altLang="zh-CN" sz="2000" dirty="0">
                  <a:latin typeface="华文仿宋" panose="02010600040101010101" pitchFamily="2" charset="-122"/>
                  <a:ea typeface="华文仿宋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13F8B36-6ACB-6939-A36C-16C059BF5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85" y="1143287"/>
                <a:ext cx="11217294" cy="5010602"/>
              </a:xfrm>
              <a:prstGeom prst="rect">
                <a:avLst/>
              </a:prstGeom>
              <a:blipFill>
                <a:blip r:embed="rId2"/>
                <a:stretch>
                  <a:fillRect l="-543" t="-731" r="-217" b="-13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2938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表, 散点图&#10;&#10;描述已自动生成">
            <a:extLst>
              <a:ext uri="{FF2B5EF4-FFF2-40B4-BE49-F238E27FC236}">
                <a16:creationId xmlns:a16="http://schemas.microsoft.com/office/drawing/2014/main" id="{E4A8D087-CF09-6741-9DD6-0A12E6A1F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0" t="33422" r="30500" b="19911"/>
          <a:stretch/>
        </p:blipFill>
        <p:spPr>
          <a:xfrm>
            <a:off x="6503011" y="2996451"/>
            <a:ext cx="5560973" cy="3700267"/>
          </a:xfrm>
          <a:prstGeom prst="rect">
            <a:avLst/>
          </a:prstGeom>
        </p:spPr>
      </p:pic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683393" y="361823"/>
            <a:ext cx="1415764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547C64"/>
                </a:solidFill>
              </a:rPr>
              <a:t>理论分析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CCC50C9-AB8C-6A48-A1D0-14F6B81B9157}"/>
                  </a:ext>
                </a:extLst>
              </p:cNvPr>
              <p:cNvSpPr txBox="1"/>
              <p:nvPr/>
            </p:nvSpPr>
            <p:spPr>
              <a:xfrm>
                <a:off x="1167870" y="1137881"/>
                <a:ext cx="10320020" cy="10647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𝑀</m:t>
                    </m:r>
                    <m:sSup>
                      <m:sSup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3200" dirty="0"/>
                  <a:t>+ Mgh+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𝑚𝑔h</m:t>
                    </m:r>
                  </m:oMath>
                </a14:m>
                <a:endParaRPr lang="en-US" altLang="zh-CN" sz="3200" b="0" dirty="0"/>
              </a:p>
              <a:p>
                <a:r>
                  <a:rPr lang="en-US" altLang="zh-CN" sz="2400" b="0" dirty="0">
                    <a:latin typeface="Cambria Math" panose="02040503050406030204" pitchFamily="18" charset="0"/>
                  </a:rPr>
                  <a:t>   M</a:t>
                </a:r>
                <a:r>
                  <a:rPr lang="zh-CN" altLang="en-US" sz="2400" b="0" dirty="0">
                    <a:latin typeface="Cambria Math" panose="02040503050406030204" pitchFamily="18" charset="0"/>
                  </a:rPr>
                  <a:t>（微粒质量）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zh-CN" altLang="en-US" sz="2400" i="0" smtClean="0">
                        <a:latin typeface="Cambria Math" panose="02040503050406030204" pitchFamily="18" charset="0"/>
                      </a:rPr>
                      <m:t>（</m:t>
                    </m:r>
                  </m:oMath>
                </a14:m>
                <a:r>
                  <a:rPr lang="zh-CN" altLang="en-US" sz="2400" dirty="0"/>
                  <a:t>液体质量）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CCC50C9-AB8C-6A48-A1D0-14F6B81B9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70" y="1137881"/>
                <a:ext cx="10320020" cy="1064715"/>
              </a:xfrm>
              <a:prstGeom prst="rect">
                <a:avLst/>
              </a:prstGeom>
              <a:blipFill>
                <a:blip r:embed="rId3"/>
                <a:stretch>
                  <a:fillRect t="-2299" b="-160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09A8AF8-2C35-CD37-58B3-B67035C238B0}"/>
                  </a:ext>
                </a:extLst>
              </p:cNvPr>
              <p:cNvSpPr txBox="1"/>
              <p:nvPr/>
            </p:nvSpPr>
            <p:spPr>
              <a:xfrm>
                <a:off x="1008411" y="3276925"/>
                <a:ext cx="631444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</m:t>
                    </m:r>
                    <m:r>
                      <m:rPr>
                        <m:sty m:val="p"/>
                      </m:rPr>
                      <a:rPr lang="el-GR" altLang="zh-CN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zh-CN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CN" altLang="en-US" sz="4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的选取、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zh-CN" altLang="en-US" sz="4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的选取</a:t>
                </a:r>
                <a:endParaRPr lang="en-US" altLang="zh-CN" sz="4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4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2.</a:t>
                </a:r>
                <a14:m>
                  <m:oMath xmlns:m="http://schemas.openxmlformats.org/officeDocument/2006/math">
                    <m:r>
                      <a:rPr lang="zh-CN" altLang="en-US" sz="48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zh-CN" altLang="en-US" sz="4800" i="1" smtClean="0">
                        <a:latin typeface="Cambria Math" panose="02040503050406030204" pitchFamily="18" charset="0"/>
                      </a:rPr>
                      <m:t>的</m:t>
                    </m:r>
                  </m:oMath>
                </a14:m>
                <a:r>
                  <a:rPr lang="zh-CN" altLang="en-US" sz="4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处理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09A8AF8-2C35-CD37-58B3-B67035C23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411" y="3276925"/>
                <a:ext cx="6314440" cy="1569660"/>
              </a:xfrm>
              <a:prstGeom prst="rect">
                <a:avLst/>
              </a:prstGeom>
              <a:blipFill>
                <a:blip r:embed="rId4"/>
                <a:stretch>
                  <a:fillRect l="-4344" t="-10895" r="-4054" b="-202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6E8B7A7-53BD-3BE5-EE5C-1D12D5FA5BF6}"/>
                  </a:ext>
                </a:extLst>
              </p:cNvPr>
              <p:cNvSpPr txBox="1"/>
              <p:nvPr/>
            </p:nvSpPr>
            <p:spPr>
              <a:xfrm>
                <a:off x="1401050" y="2516993"/>
                <a:ext cx="8242223" cy="6157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/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400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/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/>
                  <a:t>gh+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𝑅𝐿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</a:rPr>
                      <m:t>𝛿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𝑅𝐿</m:t>
                    </m:r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𝑔h</m:t>
                    </m:r>
                  </m:oMath>
                </a14:m>
                <a:endParaRPr lang="en-US" altLang="zh-CN" sz="2400" b="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6E8B7A7-53BD-3BE5-EE5C-1D12D5FA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050" y="2516993"/>
                <a:ext cx="8242223" cy="615746"/>
              </a:xfrm>
              <a:prstGeom prst="rect">
                <a:avLst/>
              </a:prstGeom>
              <a:blipFill>
                <a:blip r:embed="rId5"/>
                <a:stretch>
                  <a:fillRect b="-99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43712EA3-9D5A-318E-CED4-731A954A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484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683393" y="361823"/>
            <a:ext cx="1415764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547C64"/>
                </a:solidFill>
              </a:rPr>
              <a:t>理论分析</a:t>
            </a:r>
          </a:p>
        </p:txBody>
      </p:sp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3B832777-19FF-3008-4DAB-7BD62955FB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3" t="5276" r="36786" b="11111"/>
          <a:stretch/>
        </p:blipFill>
        <p:spPr>
          <a:xfrm>
            <a:off x="655791" y="1402081"/>
            <a:ext cx="3203762" cy="479551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63C4654-9CCA-710B-CA7B-46E0DF51D4EC}"/>
              </a:ext>
            </a:extLst>
          </p:cNvPr>
          <p:cNvSpPr txBox="1"/>
          <p:nvPr/>
        </p:nvSpPr>
        <p:spPr>
          <a:xfrm>
            <a:off x="2611120" y="1740992"/>
            <a:ext cx="1493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Liquid with higher surface tension</a:t>
            </a:r>
            <a:endParaRPr lang="zh-CN" altLang="en-US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78AAD43-1D98-7D05-EE23-A06E9574D89E}"/>
              </a:ext>
            </a:extLst>
          </p:cNvPr>
          <p:cNvSpPr txBox="1"/>
          <p:nvPr/>
        </p:nvSpPr>
        <p:spPr>
          <a:xfrm>
            <a:off x="582862" y="4783390"/>
            <a:ext cx="1493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Liquid with lower surface tension</a:t>
            </a:r>
            <a:endParaRPr lang="zh-CN" altLang="en-US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93CBF65-0A15-8399-75F2-58DE1B0C5B8C}"/>
              </a:ext>
            </a:extLst>
          </p:cNvPr>
          <p:cNvSpPr txBox="1"/>
          <p:nvPr/>
        </p:nvSpPr>
        <p:spPr>
          <a:xfrm>
            <a:off x="5579347" y="1096931"/>
            <a:ext cx="5889788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华文仿宋" panose="02010600040101010101" pitchFamily="2" charset="-122"/>
                <a:ea typeface="华文仿宋" panose="02010600040101010101" pitchFamily="2" charset="-122"/>
              </a:rPr>
              <a:t>考虑到微粒受力主要源于沿马拉高尼流方向上的力，所以可以只研究这一方向上的情况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A269B1E-E741-C1F4-67A5-047E09F308C6}"/>
              </a:ext>
            </a:extLst>
          </p:cNvPr>
          <p:cNvSpPr txBox="1"/>
          <p:nvPr/>
        </p:nvSpPr>
        <p:spPr>
          <a:xfrm>
            <a:off x="5579347" y="3495040"/>
            <a:ext cx="5889789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华文仿宋" panose="02010600040101010101" pitchFamily="2" charset="-122"/>
                <a:ea typeface="华文仿宋" panose="02010600040101010101" pitchFamily="2" charset="-122"/>
              </a:rPr>
              <a:t>同时，在微粒与流体间存在能量的分配，而这样的效应随所选取部分与微粒间距离增大而下降，所以选择更长的液面有助于得到更精确的结论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191BA58-E3E8-BCAB-51A6-F62E2D4D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131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683393" y="361823"/>
            <a:ext cx="1415764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547C64"/>
                </a:solidFill>
              </a:rPr>
              <a:t>理论分析</a:t>
            </a:r>
          </a:p>
        </p:txBody>
      </p:sp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3B832777-19FF-3008-4DAB-7BD62955FB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3" t="5276" r="36786" b="11111"/>
          <a:stretch/>
        </p:blipFill>
        <p:spPr>
          <a:xfrm>
            <a:off x="655791" y="1402081"/>
            <a:ext cx="3203762" cy="479551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63C4654-9CCA-710B-CA7B-46E0DF51D4EC}"/>
              </a:ext>
            </a:extLst>
          </p:cNvPr>
          <p:cNvSpPr txBox="1"/>
          <p:nvPr/>
        </p:nvSpPr>
        <p:spPr>
          <a:xfrm>
            <a:off x="2611120" y="1740992"/>
            <a:ext cx="1493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Liquid with higher surface tension</a:t>
            </a:r>
            <a:endParaRPr lang="zh-CN" altLang="en-US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78AAD43-1D98-7D05-EE23-A06E9574D89E}"/>
              </a:ext>
            </a:extLst>
          </p:cNvPr>
          <p:cNvSpPr txBox="1"/>
          <p:nvPr/>
        </p:nvSpPr>
        <p:spPr>
          <a:xfrm>
            <a:off x="582862" y="4783390"/>
            <a:ext cx="1493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Liquid with lower surface tension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93CBF65-0A15-8399-75F2-58DE1B0C5B8C}"/>
                  </a:ext>
                </a:extLst>
              </p:cNvPr>
              <p:cNvSpPr txBox="1"/>
              <p:nvPr/>
            </p:nvSpPr>
            <p:spPr>
              <a:xfrm>
                <a:off x="5483737" y="2941321"/>
                <a:ext cx="5889788" cy="1969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8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而液体层厚度</a:t>
                </a:r>
                <a14:m>
                  <m:oMath xmlns:m="http://schemas.openxmlformats.org/officeDocument/2006/math">
                    <m:r>
                      <a:rPr lang="zh-CN" altLang="en-US" sz="2800">
                        <a:latin typeface="Cambria Math" panose="02040503050406030204" pitchFamily="18" charset="0"/>
                        <a:ea typeface="华文仿宋" panose="02010600040101010101" pitchFamily="2" charset="-122"/>
                      </a:rPr>
                      <m:t>𝛿</m:t>
                    </m:r>
                  </m:oMath>
                </a14:m>
                <a:r>
                  <a:rPr lang="zh-CN" altLang="en-US" sz="2800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不可求，所以我们将其作为一个参数，在认同我们的理论模型的基础上对其进行求解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93CBF65-0A15-8399-75F2-58DE1B0C5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737" y="2941321"/>
                <a:ext cx="5889788" cy="1969770"/>
              </a:xfrm>
              <a:prstGeom prst="rect">
                <a:avLst/>
              </a:prstGeom>
              <a:blipFill>
                <a:blip r:embed="rId3"/>
                <a:stretch>
                  <a:fillRect l="-2174" r="-1242" b="-74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1B779A-AA3A-87FD-44B3-4DFACB3D1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194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 flipH="1" flipV="1">
            <a:off x="1565229" y="1066061"/>
            <a:ext cx="1141287" cy="0"/>
            <a:chOff x="7568477" y="2641879"/>
            <a:chExt cx="1575523" cy="0"/>
          </a:xfrm>
        </p:grpSpPr>
        <p:cxnSp>
          <p:nvCxnSpPr>
            <p:cNvPr id="34" name="直接连接符 33"/>
            <p:cNvCxnSpPr/>
            <p:nvPr/>
          </p:nvCxnSpPr>
          <p:spPr>
            <a:xfrm flipV="1">
              <a:off x="7568477" y="2641879"/>
              <a:ext cx="466385" cy="0"/>
            </a:xfrm>
            <a:prstGeom prst="line">
              <a:avLst/>
            </a:prstGeom>
            <a:ln w="7620">
              <a:solidFill>
                <a:srgbClr val="547C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rgbClr val="547C64"/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rgbClr val="547C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2"/>
          <p:cNvSpPr txBox="1"/>
          <p:nvPr/>
        </p:nvSpPr>
        <p:spPr>
          <a:xfrm>
            <a:off x="1330448" y="1098763"/>
            <a:ext cx="1674698" cy="707886"/>
          </a:xfrm>
          <a:prstGeom prst="rect">
            <a:avLst/>
          </a:prstGeom>
          <a:noFill/>
          <a:ln>
            <a:solidFill>
              <a:srgbClr val="547C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spc="300" dirty="0">
                <a:solidFill>
                  <a:srgbClr val="547C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zh-CN" sz="4000" b="1" spc="300" dirty="0">
              <a:solidFill>
                <a:srgbClr val="547C6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 flipV="1">
            <a:off x="1565229" y="1806649"/>
            <a:ext cx="1141287" cy="0"/>
            <a:chOff x="7568477" y="2641879"/>
            <a:chExt cx="1575523" cy="0"/>
          </a:xfrm>
        </p:grpSpPr>
        <p:cxnSp>
          <p:nvCxnSpPr>
            <p:cNvPr id="46" name="直接连接符 45"/>
            <p:cNvCxnSpPr/>
            <p:nvPr/>
          </p:nvCxnSpPr>
          <p:spPr>
            <a:xfrm flipV="1">
              <a:off x="7568477" y="2641879"/>
              <a:ext cx="466385" cy="0"/>
            </a:xfrm>
            <a:prstGeom prst="line">
              <a:avLst/>
            </a:prstGeom>
            <a:ln w="7620">
              <a:solidFill>
                <a:srgbClr val="547C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rgbClr val="547C64"/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rgbClr val="547C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文本框 1"/>
          <p:cNvSpPr>
            <a:spLocks noChangeArrowheads="1"/>
          </p:cNvSpPr>
          <p:nvPr/>
        </p:nvSpPr>
        <p:spPr bwMode="auto">
          <a:xfrm>
            <a:off x="1519293" y="727507"/>
            <a:ext cx="1247548" cy="338554"/>
          </a:xfrm>
          <a:prstGeom prst="rect">
            <a:avLst/>
          </a:prstGeom>
          <a:noFill/>
          <a:ln>
            <a:solidFill>
              <a:srgbClr val="547C64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CONTENT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24" name="组合 323"/>
          <p:cNvGrpSpPr/>
          <p:nvPr/>
        </p:nvGrpSpPr>
        <p:grpSpPr>
          <a:xfrm>
            <a:off x="-156036" y="2911105"/>
            <a:ext cx="3482406" cy="3485973"/>
            <a:chOff x="-265115" y="3698415"/>
            <a:chExt cx="4351968" cy="4356426"/>
          </a:xfrm>
          <a:solidFill>
            <a:srgbClr val="547C64"/>
          </a:solidFill>
        </p:grpSpPr>
        <p:sp>
          <p:nvSpPr>
            <p:cNvPr id="322" name="Freeform 5"/>
            <p:cNvSpPr>
              <a:spLocks noEditPoints="1"/>
            </p:cNvSpPr>
            <p:nvPr/>
          </p:nvSpPr>
          <p:spPr bwMode="auto">
            <a:xfrm rot="363427">
              <a:off x="-265115" y="3698415"/>
              <a:ext cx="4351968" cy="4356426"/>
            </a:xfrm>
            <a:custGeom>
              <a:avLst/>
              <a:gdLst>
                <a:gd name="T0" fmla="*/ 50 w 4280"/>
                <a:gd name="T1" fmla="*/ 3831 h 4280"/>
                <a:gd name="T2" fmla="*/ 59 w 4280"/>
                <a:gd name="T3" fmla="*/ 4021 h 4280"/>
                <a:gd name="T4" fmla="*/ 259 w 4280"/>
                <a:gd name="T5" fmla="*/ 4221 h 4280"/>
                <a:gd name="T6" fmla="*/ 449 w 4280"/>
                <a:gd name="T7" fmla="*/ 4230 h 4280"/>
                <a:gd name="T8" fmla="*/ 1047 w 4280"/>
                <a:gd name="T9" fmla="*/ 3632 h 4280"/>
                <a:gd name="T10" fmla="*/ 1038 w 4280"/>
                <a:gd name="T11" fmla="*/ 3443 h 4280"/>
                <a:gd name="T12" fmla="*/ 837 w 4280"/>
                <a:gd name="T13" fmla="*/ 3242 h 4280"/>
                <a:gd name="T14" fmla="*/ 648 w 4280"/>
                <a:gd name="T15" fmla="*/ 3233 h 4280"/>
                <a:gd name="T16" fmla="*/ 50 w 4280"/>
                <a:gd name="T17" fmla="*/ 3831 h 4280"/>
                <a:gd name="T18" fmla="*/ 2717 w 4280"/>
                <a:gd name="T19" fmla="*/ 3126 h 4280"/>
                <a:gd name="T20" fmla="*/ 3822 w 4280"/>
                <a:gd name="T21" fmla="*/ 2669 h 4280"/>
                <a:gd name="T22" fmla="*/ 4280 w 4280"/>
                <a:gd name="T23" fmla="*/ 1563 h 4280"/>
                <a:gd name="T24" fmla="*/ 3822 w 4280"/>
                <a:gd name="T25" fmla="*/ 458 h 4280"/>
                <a:gd name="T26" fmla="*/ 2717 w 4280"/>
                <a:gd name="T27" fmla="*/ 0 h 4280"/>
                <a:gd name="T28" fmla="*/ 1611 w 4280"/>
                <a:gd name="T29" fmla="*/ 458 h 4280"/>
                <a:gd name="T30" fmla="*/ 1417 w 4280"/>
                <a:gd name="T31" fmla="*/ 2431 h 4280"/>
                <a:gd name="T32" fmla="*/ 1369 w 4280"/>
                <a:gd name="T33" fmla="*/ 2462 h 4280"/>
                <a:gd name="T34" fmla="*/ 1360 w 4280"/>
                <a:gd name="T35" fmla="*/ 2472 h 4280"/>
                <a:gd name="T36" fmla="*/ 1360 w 4280"/>
                <a:gd name="T37" fmla="*/ 2670 h 4280"/>
                <a:gd name="T38" fmla="*/ 1610 w 4280"/>
                <a:gd name="T39" fmla="*/ 2920 h 4280"/>
                <a:gd name="T40" fmla="*/ 1808 w 4280"/>
                <a:gd name="T41" fmla="*/ 2920 h 4280"/>
                <a:gd name="T42" fmla="*/ 1818 w 4280"/>
                <a:gd name="T43" fmla="*/ 2911 h 4280"/>
                <a:gd name="T44" fmla="*/ 1849 w 4280"/>
                <a:gd name="T45" fmla="*/ 2864 h 4280"/>
                <a:gd name="T46" fmla="*/ 2717 w 4280"/>
                <a:gd name="T47" fmla="*/ 3126 h 4280"/>
                <a:gd name="T48" fmla="*/ 2717 w 4280"/>
                <a:gd name="T49" fmla="*/ 291 h 4280"/>
                <a:gd name="T50" fmla="*/ 3617 w 4280"/>
                <a:gd name="T51" fmla="*/ 663 h 4280"/>
                <a:gd name="T52" fmla="*/ 3989 w 4280"/>
                <a:gd name="T53" fmla="*/ 1563 h 4280"/>
                <a:gd name="T54" fmla="*/ 3617 w 4280"/>
                <a:gd name="T55" fmla="*/ 2463 h 4280"/>
                <a:gd name="T56" fmla="*/ 2717 w 4280"/>
                <a:gd name="T57" fmla="*/ 2836 h 4280"/>
                <a:gd name="T58" fmla="*/ 1817 w 4280"/>
                <a:gd name="T59" fmla="*/ 2463 h 4280"/>
                <a:gd name="T60" fmla="*/ 1817 w 4280"/>
                <a:gd name="T61" fmla="*/ 663 h 4280"/>
                <a:gd name="T62" fmla="*/ 2717 w 4280"/>
                <a:gd name="T63" fmla="*/ 291 h 4280"/>
                <a:gd name="T64" fmla="*/ 1036 w 4280"/>
                <a:gd name="T65" fmla="*/ 2894 h 4280"/>
                <a:gd name="T66" fmla="*/ 1036 w 4280"/>
                <a:gd name="T67" fmla="*/ 3244 h 4280"/>
                <a:gd name="T68" fmla="*/ 1386 w 4280"/>
                <a:gd name="T69" fmla="*/ 3244 h 4280"/>
                <a:gd name="T70" fmla="*/ 1386 w 4280"/>
                <a:gd name="T71" fmla="*/ 2894 h 4280"/>
                <a:gd name="T72" fmla="*/ 1036 w 4280"/>
                <a:gd name="T73" fmla="*/ 2894 h 4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80" h="4280">
                  <a:moveTo>
                    <a:pt x="50" y="3831"/>
                  </a:moveTo>
                  <a:cubicBezTo>
                    <a:pt x="0" y="3881"/>
                    <a:pt x="4" y="3966"/>
                    <a:pt x="59" y="4021"/>
                  </a:cubicBezTo>
                  <a:lnTo>
                    <a:pt x="259" y="4221"/>
                  </a:lnTo>
                  <a:cubicBezTo>
                    <a:pt x="314" y="4276"/>
                    <a:pt x="399" y="4280"/>
                    <a:pt x="449" y="4230"/>
                  </a:cubicBezTo>
                  <a:lnTo>
                    <a:pt x="1047" y="3632"/>
                  </a:lnTo>
                  <a:cubicBezTo>
                    <a:pt x="1096" y="3583"/>
                    <a:pt x="1092" y="3498"/>
                    <a:pt x="1038" y="3443"/>
                  </a:cubicBezTo>
                  <a:lnTo>
                    <a:pt x="837" y="3242"/>
                  </a:lnTo>
                  <a:cubicBezTo>
                    <a:pt x="782" y="3188"/>
                    <a:pt x="697" y="3184"/>
                    <a:pt x="648" y="3233"/>
                  </a:cubicBezTo>
                  <a:lnTo>
                    <a:pt x="50" y="3831"/>
                  </a:lnTo>
                  <a:close/>
                  <a:moveTo>
                    <a:pt x="2717" y="3126"/>
                  </a:moveTo>
                  <a:cubicBezTo>
                    <a:pt x="3134" y="3126"/>
                    <a:pt x="3527" y="2964"/>
                    <a:pt x="3822" y="2669"/>
                  </a:cubicBezTo>
                  <a:cubicBezTo>
                    <a:pt x="4117" y="2373"/>
                    <a:pt x="4280" y="1981"/>
                    <a:pt x="4280" y="1563"/>
                  </a:cubicBezTo>
                  <a:cubicBezTo>
                    <a:pt x="4280" y="1146"/>
                    <a:pt x="4117" y="753"/>
                    <a:pt x="3822" y="458"/>
                  </a:cubicBezTo>
                  <a:cubicBezTo>
                    <a:pt x="3527" y="163"/>
                    <a:pt x="3134" y="0"/>
                    <a:pt x="2717" y="0"/>
                  </a:cubicBezTo>
                  <a:cubicBezTo>
                    <a:pt x="2299" y="0"/>
                    <a:pt x="1907" y="163"/>
                    <a:pt x="1611" y="458"/>
                  </a:cubicBezTo>
                  <a:cubicBezTo>
                    <a:pt x="1076" y="993"/>
                    <a:pt x="1011" y="1824"/>
                    <a:pt x="1417" y="2431"/>
                  </a:cubicBezTo>
                  <a:cubicBezTo>
                    <a:pt x="1399" y="2438"/>
                    <a:pt x="1383" y="2448"/>
                    <a:pt x="1369" y="2462"/>
                  </a:cubicBezTo>
                  <a:lnTo>
                    <a:pt x="1360" y="2472"/>
                  </a:lnTo>
                  <a:cubicBezTo>
                    <a:pt x="1305" y="2526"/>
                    <a:pt x="1305" y="2615"/>
                    <a:pt x="1360" y="2670"/>
                  </a:cubicBezTo>
                  <a:lnTo>
                    <a:pt x="1610" y="2920"/>
                  </a:lnTo>
                  <a:cubicBezTo>
                    <a:pt x="1665" y="2975"/>
                    <a:pt x="1754" y="2975"/>
                    <a:pt x="1808" y="2920"/>
                  </a:cubicBezTo>
                  <a:lnTo>
                    <a:pt x="1818" y="2911"/>
                  </a:lnTo>
                  <a:cubicBezTo>
                    <a:pt x="1832" y="2897"/>
                    <a:pt x="1842" y="2881"/>
                    <a:pt x="1849" y="2864"/>
                  </a:cubicBezTo>
                  <a:cubicBezTo>
                    <a:pt x="2104" y="3035"/>
                    <a:pt x="2403" y="3126"/>
                    <a:pt x="2717" y="3126"/>
                  </a:cubicBezTo>
                  <a:close/>
                  <a:moveTo>
                    <a:pt x="2717" y="291"/>
                  </a:moveTo>
                  <a:cubicBezTo>
                    <a:pt x="3057" y="291"/>
                    <a:pt x="3376" y="423"/>
                    <a:pt x="3617" y="663"/>
                  </a:cubicBezTo>
                  <a:cubicBezTo>
                    <a:pt x="3857" y="904"/>
                    <a:pt x="3989" y="1223"/>
                    <a:pt x="3989" y="1563"/>
                  </a:cubicBezTo>
                  <a:cubicBezTo>
                    <a:pt x="3989" y="1903"/>
                    <a:pt x="3857" y="2223"/>
                    <a:pt x="3617" y="2463"/>
                  </a:cubicBezTo>
                  <a:cubicBezTo>
                    <a:pt x="3376" y="2703"/>
                    <a:pt x="3057" y="2836"/>
                    <a:pt x="2717" y="2836"/>
                  </a:cubicBezTo>
                  <a:cubicBezTo>
                    <a:pt x="2377" y="2836"/>
                    <a:pt x="2057" y="2703"/>
                    <a:pt x="1817" y="2463"/>
                  </a:cubicBezTo>
                  <a:cubicBezTo>
                    <a:pt x="1321" y="1967"/>
                    <a:pt x="1321" y="1160"/>
                    <a:pt x="1817" y="663"/>
                  </a:cubicBezTo>
                  <a:cubicBezTo>
                    <a:pt x="2057" y="423"/>
                    <a:pt x="2377" y="291"/>
                    <a:pt x="2717" y="291"/>
                  </a:cubicBezTo>
                  <a:close/>
                  <a:moveTo>
                    <a:pt x="1036" y="2894"/>
                  </a:moveTo>
                  <a:cubicBezTo>
                    <a:pt x="940" y="2991"/>
                    <a:pt x="940" y="3147"/>
                    <a:pt x="1036" y="3244"/>
                  </a:cubicBezTo>
                  <a:cubicBezTo>
                    <a:pt x="1133" y="3340"/>
                    <a:pt x="1289" y="3340"/>
                    <a:pt x="1386" y="3244"/>
                  </a:cubicBezTo>
                  <a:cubicBezTo>
                    <a:pt x="1482" y="3147"/>
                    <a:pt x="1482" y="2991"/>
                    <a:pt x="1386" y="2894"/>
                  </a:cubicBezTo>
                  <a:cubicBezTo>
                    <a:pt x="1289" y="2798"/>
                    <a:pt x="1133" y="2798"/>
                    <a:pt x="1036" y="2894"/>
                  </a:cubicBezTo>
                  <a:close/>
                </a:path>
              </a:pathLst>
            </a:custGeom>
            <a:grpFill/>
            <a:ln w="38100" cap="flat">
              <a:solidFill>
                <a:srgbClr val="547C64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392" tIns="45696" rIns="91392" bIns="45696" numCol="1" anchor="t" anchorCtr="0" compatLnSpc="1"/>
            <a:lstStyle/>
            <a:p>
              <a:endParaRPr lang="zh-CN" altLang="en-US" sz="1800"/>
            </a:p>
          </p:txBody>
        </p:sp>
        <p:sp>
          <p:nvSpPr>
            <p:cNvPr id="323" name="Freeform 26"/>
            <p:cNvSpPr>
              <a:spLocks noEditPoints="1"/>
            </p:cNvSpPr>
            <p:nvPr/>
          </p:nvSpPr>
          <p:spPr bwMode="auto">
            <a:xfrm>
              <a:off x="1701375" y="4457942"/>
              <a:ext cx="1632150" cy="1515569"/>
            </a:xfrm>
            <a:custGeom>
              <a:avLst/>
              <a:gdLst>
                <a:gd name="T0" fmla="*/ 373 w 678"/>
                <a:gd name="T1" fmla="*/ 551 h 630"/>
                <a:gd name="T2" fmla="*/ 280 w 678"/>
                <a:gd name="T3" fmla="*/ 593 h 630"/>
                <a:gd name="T4" fmla="*/ 190 w 678"/>
                <a:gd name="T5" fmla="*/ 21 h 630"/>
                <a:gd name="T6" fmla="*/ 210 w 678"/>
                <a:gd name="T7" fmla="*/ 34 h 630"/>
                <a:gd name="T8" fmla="*/ 342 w 678"/>
                <a:gd name="T9" fmla="*/ 1 h 630"/>
                <a:gd name="T10" fmla="*/ 169 w 678"/>
                <a:gd name="T11" fmla="*/ 25 h 630"/>
                <a:gd name="T12" fmla="*/ 207 w 678"/>
                <a:gd name="T13" fmla="*/ 62 h 630"/>
                <a:gd name="T14" fmla="*/ 199 w 678"/>
                <a:gd name="T15" fmla="*/ 340 h 630"/>
                <a:gd name="T16" fmla="*/ 161 w 678"/>
                <a:gd name="T17" fmla="*/ 304 h 630"/>
                <a:gd name="T18" fmla="*/ 169 w 678"/>
                <a:gd name="T19" fmla="*/ 25 h 630"/>
                <a:gd name="T20" fmla="*/ 309 w 678"/>
                <a:gd name="T21" fmla="*/ 120 h 630"/>
                <a:gd name="T22" fmla="*/ 467 w 678"/>
                <a:gd name="T23" fmla="*/ 102 h 630"/>
                <a:gd name="T24" fmla="*/ 291 w 678"/>
                <a:gd name="T25" fmla="*/ 109 h 630"/>
                <a:gd name="T26" fmla="*/ 300 w 678"/>
                <a:gd name="T27" fmla="*/ 133 h 630"/>
                <a:gd name="T28" fmla="*/ 308 w 678"/>
                <a:gd name="T29" fmla="*/ 422 h 630"/>
                <a:gd name="T30" fmla="*/ 270 w 678"/>
                <a:gd name="T31" fmla="*/ 410 h 630"/>
                <a:gd name="T32" fmla="*/ 263 w 678"/>
                <a:gd name="T33" fmla="*/ 122 h 630"/>
                <a:gd name="T34" fmla="*/ 322 w 678"/>
                <a:gd name="T35" fmla="*/ 145 h 630"/>
                <a:gd name="T36" fmla="*/ 511 w 678"/>
                <a:gd name="T37" fmla="*/ 145 h 630"/>
                <a:gd name="T38" fmla="*/ 486 w 678"/>
                <a:gd name="T39" fmla="*/ 406 h 630"/>
                <a:gd name="T40" fmla="*/ 322 w 678"/>
                <a:gd name="T41" fmla="*/ 145 h 630"/>
                <a:gd name="T42" fmla="*/ 481 w 678"/>
                <a:gd name="T43" fmla="*/ 166 h 630"/>
                <a:gd name="T44" fmla="*/ 354 w 678"/>
                <a:gd name="T45" fmla="*/ 240 h 630"/>
                <a:gd name="T46" fmla="*/ 221 w 678"/>
                <a:gd name="T47" fmla="*/ 56 h 630"/>
                <a:gd name="T48" fmla="*/ 410 w 678"/>
                <a:gd name="T49" fmla="*/ 56 h 630"/>
                <a:gd name="T50" fmla="*/ 255 w 678"/>
                <a:gd name="T51" fmla="*/ 83 h 630"/>
                <a:gd name="T52" fmla="*/ 240 w 678"/>
                <a:gd name="T53" fmla="*/ 335 h 630"/>
                <a:gd name="T54" fmla="*/ 221 w 678"/>
                <a:gd name="T55" fmla="*/ 56 h 630"/>
                <a:gd name="T56" fmla="*/ 134 w 678"/>
                <a:gd name="T57" fmla="*/ 188 h 630"/>
                <a:gd name="T58" fmla="*/ 104 w 678"/>
                <a:gd name="T59" fmla="*/ 135 h 630"/>
                <a:gd name="T60" fmla="*/ 54 w 678"/>
                <a:gd name="T61" fmla="*/ 467 h 630"/>
                <a:gd name="T62" fmla="*/ 90 w 678"/>
                <a:gd name="T63" fmla="*/ 515 h 630"/>
                <a:gd name="T64" fmla="*/ 0 w 678"/>
                <a:gd name="T65" fmla="*/ 630 h 630"/>
                <a:gd name="T66" fmla="*/ 678 w 678"/>
                <a:gd name="T67" fmla="*/ 586 h 630"/>
                <a:gd name="T68" fmla="*/ 621 w 678"/>
                <a:gd name="T69" fmla="*/ 467 h 630"/>
                <a:gd name="T70" fmla="*/ 571 w 678"/>
                <a:gd name="T71" fmla="*/ 135 h 630"/>
                <a:gd name="T72" fmla="*/ 541 w 678"/>
                <a:gd name="T73" fmla="*/ 188 h 630"/>
                <a:gd name="T74" fmla="*/ 573 w 678"/>
                <a:gd name="T75" fmla="*/ 474 h 630"/>
                <a:gd name="T76" fmla="*/ 101 w 678"/>
                <a:gd name="T77" fmla="*/ 188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78" h="630">
                  <a:moveTo>
                    <a:pt x="301" y="551"/>
                  </a:moveTo>
                  <a:lnTo>
                    <a:pt x="373" y="551"/>
                  </a:lnTo>
                  <a:lnTo>
                    <a:pt x="398" y="593"/>
                  </a:lnTo>
                  <a:lnTo>
                    <a:pt x="280" y="593"/>
                  </a:lnTo>
                  <a:lnTo>
                    <a:pt x="301" y="551"/>
                  </a:lnTo>
                  <a:close/>
                  <a:moveTo>
                    <a:pt x="190" y="21"/>
                  </a:moveTo>
                  <a:lnTo>
                    <a:pt x="207" y="32"/>
                  </a:lnTo>
                  <a:cubicBezTo>
                    <a:pt x="208" y="32"/>
                    <a:pt x="209" y="33"/>
                    <a:pt x="210" y="34"/>
                  </a:cubicBezTo>
                  <a:lnTo>
                    <a:pt x="366" y="14"/>
                  </a:lnTo>
                  <a:cubicBezTo>
                    <a:pt x="362" y="5"/>
                    <a:pt x="353" y="0"/>
                    <a:pt x="342" y="1"/>
                  </a:cubicBezTo>
                  <a:lnTo>
                    <a:pt x="190" y="21"/>
                  </a:lnTo>
                  <a:close/>
                  <a:moveTo>
                    <a:pt x="169" y="25"/>
                  </a:moveTo>
                  <a:lnTo>
                    <a:pt x="199" y="44"/>
                  </a:lnTo>
                  <a:cubicBezTo>
                    <a:pt x="203" y="47"/>
                    <a:pt x="207" y="55"/>
                    <a:pt x="207" y="62"/>
                  </a:cubicBezTo>
                  <a:lnTo>
                    <a:pt x="207" y="333"/>
                  </a:lnTo>
                  <a:cubicBezTo>
                    <a:pt x="207" y="340"/>
                    <a:pt x="203" y="343"/>
                    <a:pt x="199" y="340"/>
                  </a:cubicBezTo>
                  <a:lnTo>
                    <a:pt x="169" y="322"/>
                  </a:lnTo>
                  <a:cubicBezTo>
                    <a:pt x="165" y="319"/>
                    <a:pt x="161" y="311"/>
                    <a:pt x="161" y="304"/>
                  </a:cubicBezTo>
                  <a:lnTo>
                    <a:pt x="161" y="33"/>
                  </a:lnTo>
                  <a:cubicBezTo>
                    <a:pt x="161" y="26"/>
                    <a:pt x="165" y="23"/>
                    <a:pt x="169" y="25"/>
                  </a:cubicBezTo>
                  <a:close/>
                  <a:moveTo>
                    <a:pt x="291" y="109"/>
                  </a:moveTo>
                  <a:lnTo>
                    <a:pt x="309" y="120"/>
                  </a:lnTo>
                  <a:cubicBezTo>
                    <a:pt x="310" y="121"/>
                    <a:pt x="310" y="122"/>
                    <a:pt x="311" y="122"/>
                  </a:cubicBezTo>
                  <a:lnTo>
                    <a:pt x="467" y="102"/>
                  </a:lnTo>
                  <a:cubicBezTo>
                    <a:pt x="464" y="94"/>
                    <a:pt x="454" y="88"/>
                    <a:pt x="443" y="90"/>
                  </a:cubicBezTo>
                  <a:lnTo>
                    <a:pt x="291" y="109"/>
                  </a:lnTo>
                  <a:close/>
                  <a:moveTo>
                    <a:pt x="270" y="114"/>
                  </a:moveTo>
                  <a:lnTo>
                    <a:pt x="300" y="133"/>
                  </a:lnTo>
                  <a:cubicBezTo>
                    <a:pt x="304" y="136"/>
                    <a:pt x="308" y="144"/>
                    <a:pt x="308" y="151"/>
                  </a:cubicBezTo>
                  <a:lnTo>
                    <a:pt x="308" y="422"/>
                  </a:lnTo>
                  <a:cubicBezTo>
                    <a:pt x="308" y="428"/>
                    <a:pt x="304" y="432"/>
                    <a:pt x="300" y="429"/>
                  </a:cubicBezTo>
                  <a:lnTo>
                    <a:pt x="270" y="410"/>
                  </a:lnTo>
                  <a:cubicBezTo>
                    <a:pt x="266" y="407"/>
                    <a:pt x="263" y="400"/>
                    <a:pt x="263" y="393"/>
                  </a:cubicBezTo>
                  <a:lnTo>
                    <a:pt x="263" y="122"/>
                  </a:lnTo>
                  <a:cubicBezTo>
                    <a:pt x="263" y="115"/>
                    <a:pt x="266" y="111"/>
                    <a:pt x="270" y="114"/>
                  </a:cubicBezTo>
                  <a:close/>
                  <a:moveTo>
                    <a:pt x="322" y="145"/>
                  </a:moveTo>
                  <a:lnTo>
                    <a:pt x="486" y="124"/>
                  </a:lnTo>
                  <a:cubicBezTo>
                    <a:pt x="500" y="122"/>
                    <a:pt x="511" y="131"/>
                    <a:pt x="511" y="145"/>
                  </a:cubicBezTo>
                  <a:lnTo>
                    <a:pt x="511" y="378"/>
                  </a:lnTo>
                  <a:cubicBezTo>
                    <a:pt x="511" y="391"/>
                    <a:pt x="500" y="404"/>
                    <a:pt x="486" y="406"/>
                  </a:cubicBezTo>
                  <a:lnTo>
                    <a:pt x="322" y="426"/>
                  </a:lnTo>
                  <a:lnTo>
                    <a:pt x="322" y="145"/>
                  </a:lnTo>
                  <a:close/>
                  <a:moveTo>
                    <a:pt x="354" y="183"/>
                  </a:moveTo>
                  <a:lnTo>
                    <a:pt x="481" y="166"/>
                  </a:lnTo>
                  <a:lnTo>
                    <a:pt x="481" y="224"/>
                  </a:lnTo>
                  <a:lnTo>
                    <a:pt x="354" y="240"/>
                  </a:lnTo>
                  <a:lnTo>
                    <a:pt x="354" y="183"/>
                  </a:lnTo>
                  <a:close/>
                  <a:moveTo>
                    <a:pt x="221" y="56"/>
                  </a:moveTo>
                  <a:lnTo>
                    <a:pt x="384" y="35"/>
                  </a:lnTo>
                  <a:cubicBezTo>
                    <a:pt x="398" y="33"/>
                    <a:pt x="410" y="43"/>
                    <a:pt x="410" y="56"/>
                  </a:cubicBezTo>
                  <a:lnTo>
                    <a:pt x="410" y="63"/>
                  </a:lnTo>
                  <a:lnTo>
                    <a:pt x="255" y="83"/>
                  </a:lnTo>
                  <a:cubicBezTo>
                    <a:pt x="244" y="86"/>
                    <a:pt x="240" y="93"/>
                    <a:pt x="240" y="107"/>
                  </a:cubicBezTo>
                  <a:lnTo>
                    <a:pt x="240" y="335"/>
                  </a:lnTo>
                  <a:lnTo>
                    <a:pt x="221" y="338"/>
                  </a:lnTo>
                  <a:lnTo>
                    <a:pt x="221" y="56"/>
                  </a:lnTo>
                  <a:close/>
                  <a:moveTo>
                    <a:pt x="101" y="188"/>
                  </a:moveTo>
                  <a:lnTo>
                    <a:pt x="134" y="188"/>
                  </a:lnTo>
                  <a:lnTo>
                    <a:pt x="134" y="135"/>
                  </a:lnTo>
                  <a:lnTo>
                    <a:pt x="104" y="135"/>
                  </a:lnTo>
                  <a:cubicBezTo>
                    <a:pt x="76" y="135"/>
                    <a:pt x="54" y="158"/>
                    <a:pt x="54" y="186"/>
                  </a:cubicBezTo>
                  <a:lnTo>
                    <a:pt x="54" y="467"/>
                  </a:lnTo>
                  <a:cubicBezTo>
                    <a:pt x="54" y="490"/>
                    <a:pt x="69" y="509"/>
                    <a:pt x="90" y="515"/>
                  </a:cubicBezTo>
                  <a:lnTo>
                    <a:pt x="90" y="515"/>
                  </a:lnTo>
                  <a:lnTo>
                    <a:pt x="0" y="586"/>
                  </a:lnTo>
                  <a:lnTo>
                    <a:pt x="0" y="630"/>
                  </a:lnTo>
                  <a:lnTo>
                    <a:pt x="678" y="630"/>
                  </a:lnTo>
                  <a:lnTo>
                    <a:pt x="678" y="586"/>
                  </a:lnTo>
                  <a:lnTo>
                    <a:pt x="582" y="516"/>
                  </a:lnTo>
                  <a:cubicBezTo>
                    <a:pt x="604" y="511"/>
                    <a:pt x="621" y="491"/>
                    <a:pt x="621" y="467"/>
                  </a:cubicBezTo>
                  <a:lnTo>
                    <a:pt x="621" y="186"/>
                  </a:lnTo>
                  <a:cubicBezTo>
                    <a:pt x="621" y="158"/>
                    <a:pt x="598" y="135"/>
                    <a:pt x="571" y="135"/>
                  </a:cubicBezTo>
                  <a:lnTo>
                    <a:pt x="541" y="135"/>
                  </a:lnTo>
                  <a:lnTo>
                    <a:pt x="541" y="188"/>
                  </a:lnTo>
                  <a:lnTo>
                    <a:pt x="573" y="188"/>
                  </a:lnTo>
                  <a:lnTo>
                    <a:pt x="573" y="474"/>
                  </a:lnTo>
                  <a:lnTo>
                    <a:pt x="101" y="474"/>
                  </a:lnTo>
                  <a:lnTo>
                    <a:pt x="101" y="188"/>
                  </a:lnTo>
                  <a:close/>
                </a:path>
              </a:pathLst>
            </a:custGeom>
            <a:grpFill/>
            <a:ln>
              <a:solidFill>
                <a:srgbClr val="547C64"/>
              </a:solidFill>
            </a:ln>
          </p:spPr>
          <p:txBody>
            <a:bodyPr vert="horz" wrap="square" lIns="91392" tIns="45696" rIns="91392" bIns="45696" numCol="1" anchor="t" anchorCtr="0" compatLnSpc="1"/>
            <a:lstStyle/>
            <a:p>
              <a:endParaRPr lang="zh-CN" altLang="en-US" sz="1800">
                <a:solidFill>
                  <a:schemeClr val="accent1"/>
                </a:solidFill>
              </a:endParaRPr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DC73BF32-88E6-89E4-7F66-7BBC7A7C77F4}"/>
              </a:ext>
            </a:extLst>
          </p:cNvPr>
          <p:cNvSpPr/>
          <p:nvPr/>
        </p:nvSpPr>
        <p:spPr>
          <a:xfrm>
            <a:off x="3642360" y="1363980"/>
            <a:ext cx="525780" cy="525780"/>
          </a:xfrm>
          <a:prstGeom prst="ellipse">
            <a:avLst/>
          </a:prstGeom>
          <a:solidFill>
            <a:srgbClr val="547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08A42F3-5BA5-85CB-9EE4-85BD7B7B1821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168140" y="1626870"/>
            <a:ext cx="906780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9BBF099F-C12B-94F2-244C-7A72A0947271}"/>
              </a:ext>
            </a:extLst>
          </p:cNvPr>
          <p:cNvSpPr txBox="1"/>
          <p:nvPr/>
        </p:nvSpPr>
        <p:spPr>
          <a:xfrm>
            <a:off x="5021614" y="1272927"/>
            <a:ext cx="2331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547C64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赛题分析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A47ED97-26EC-78B3-F50F-6522343BA4AF}"/>
              </a:ext>
            </a:extLst>
          </p:cNvPr>
          <p:cNvSpPr/>
          <p:nvPr/>
        </p:nvSpPr>
        <p:spPr>
          <a:xfrm>
            <a:off x="4287039" y="2247713"/>
            <a:ext cx="525780" cy="525780"/>
          </a:xfrm>
          <a:prstGeom prst="ellipse">
            <a:avLst/>
          </a:prstGeom>
          <a:solidFill>
            <a:srgbClr val="547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C8225761-986B-0202-3FA6-FFC6FA98AAB4}"/>
              </a:ext>
            </a:extLst>
          </p:cNvPr>
          <p:cNvCxnSpPr>
            <a:cxnSpLocks/>
            <a:stCxn id="19" idx="6"/>
          </p:cNvCxnSpPr>
          <p:nvPr/>
        </p:nvCxnSpPr>
        <p:spPr>
          <a:xfrm>
            <a:off x="4812819" y="2510603"/>
            <a:ext cx="906780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34A9201-0D67-2A6B-AD20-FB90968814B9}"/>
              </a:ext>
            </a:extLst>
          </p:cNvPr>
          <p:cNvSpPr txBox="1"/>
          <p:nvPr/>
        </p:nvSpPr>
        <p:spPr>
          <a:xfrm>
            <a:off x="5666293" y="2156660"/>
            <a:ext cx="2331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547C64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现象复现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A1D27FCF-AB2D-2EA6-78EF-43CE3E07D891}"/>
              </a:ext>
            </a:extLst>
          </p:cNvPr>
          <p:cNvSpPr/>
          <p:nvPr/>
        </p:nvSpPr>
        <p:spPr>
          <a:xfrm>
            <a:off x="5033800" y="3047129"/>
            <a:ext cx="525780" cy="525780"/>
          </a:xfrm>
          <a:prstGeom prst="ellipse">
            <a:avLst/>
          </a:prstGeom>
          <a:solidFill>
            <a:srgbClr val="547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5DB56704-75BA-CAB7-F463-1627B7FB4E5C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5559580" y="3310019"/>
            <a:ext cx="906780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04381DE3-371E-1C0C-66C2-9886CC31C47C}"/>
              </a:ext>
            </a:extLst>
          </p:cNvPr>
          <p:cNvSpPr txBox="1"/>
          <p:nvPr/>
        </p:nvSpPr>
        <p:spPr>
          <a:xfrm>
            <a:off x="6413054" y="2956076"/>
            <a:ext cx="2331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547C64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理论分析</a:t>
            </a: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684D783C-C0F4-9C4D-4028-C1E240A09AE3}"/>
              </a:ext>
            </a:extLst>
          </p:cNvPr>
          <p:cNvSpPr/>
          <p:nvPr/>
        </p:nvSpPr>
        <p:spPr>
          <a:xfrm>
            <a:off x="6153940" y="3875314"/>
            <a:ext cx="525780" cy="525780"/>
          </a:xfrm>
          <a:prstGeom prst="ellipse">
            <a:avLst/>
          </a:prstGeom>
          <a:solidFill>
            <a:srgbClr val="547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2870926-C919-E5CD-5EC5-50183205E9F9}"/>
              </a:ext>
            </a:extLst>
          </p:cNvPr>
          <p:cNvCxnSpPr>
            <a:cxnSpLocks/>
            <a:stCxn id="25" idx="6"/>
          </p:cNvCxnSpPr>
          <p:nvPr/>
        </p:nvCxnSpPr>
        <p:spPr>
          <a:xfrm>
            <a:off x="6679720" y="4138204"/>
            <a:ext cx="906780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5B8DEFE1-3D4A-79C7-C500-4AE471F764FE}"/>
              </a:ext>
            </a:extLst>
          </p:cNvPr>
          <p:cNvSpPr txBox="1"/>
          <p:nvPr/>
        </p:nvSpPr>
        <p:spPr>
          <a:xfrm>
            <a:off x="7533193" y="3784261"/>
            <a:ext cx="496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547C64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实验验证与数据处理</a:t>
            </a: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F31E2992-A1C3-0C27-FB37-B840CA109B5B}"/>
              </a:ext>
            </a:extLst>
          </p:cNvPr>
          <p:cNvSpPr/>
          <p:nvPr/>
        </p:nvSpPr>
        <p:spPr>
          <a:xfrm>
            <a:off x="7771733" y="4678208"/>
            <a:ext cx="525780" cy="525780"/>
          </a:xfrm>
          <a:prstGeom prst="ellipse">
            <a:avLst/>
          </a:prstGeom>
          <a:solidFill>
            <a:srgbClr val="547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001AB20C-C143-0397-C3B5-D6E69CBEAE8F}"/>
              </a:ext>
            </a:extLst>
          </p:cNvPr>
          <p:cNvCxnSpPr>
            <a:cxnSpLocks/>
            <a:stCxn id="38" idx="6"/>
          </p:cNvCxnSpPr>
          <p:nvPr/>
        </p:nvCxnSpPr>
        <p:spPr>
          <a:xfrm>
            <a:off x="8297513" y="4941098"/>
            <a:ext cx="906780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56D5FDA4-0685-A1C6-4810-4EDF2DDB74DB}"/>
              </a:ext>
            </a:extLst>
          </p:cNvPr>
          <p:cNvSpPr txBox="1"/>
          <p:nvPr/>
        </p:nvSpPr>
        <p:spPr>
          <a:xfrm>
            <a:off x="9150986" y="4587155"/>
            <a:ext cx="2743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547C64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总结与探讨</a:t>
            </a:r>
          </a:p>
        </p:txBody>
      </p:sp>
      <p:sp>
        <p:nvSpPr>
          <p:cNvPr id="41" name="灯片编号占位符 40">
            <a:extLst>
              <a:ext uri="{FF2B5EF4-FFF2-40B4-BE49-F238E27FC236}">
                <a16:creationId xmlns:a16="http://schemas.microsoft.com/office/drawing/2014/main" id="{805DF9D1-1FF1-EA44-37CD-424EFBE85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z="2000" smtClean="0"/>
              <a:pPr/>
              <a:t>2</a:t>
            </a:fld>
            <a:endParaRPr lang="zh-CN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75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25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75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25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75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0" grpId="0" animBg="1"/>
      <p:bldP spid="9" grpId="0" animBg="1"/>
      <p:bldP spid="14" grpId="0"/>
      <p:bldP spid="19" grpId="0" animBg="1"/>
      <p:bldP spid="21" grpId="0"/>
      <p:bldP spid="22" grpId="0" animBg="1"/>
      <p:bldP spid="24" grpId="0"/>
      <p:bldP spid="25" grpId="0" animBg="1"/>
      <p:bldP spid="27" grpId="0"/>
      <p:bldP spid="38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B6F421F-A418-DC72-F66B-D6772EF6992C}"/>
              </a:ext>
            </a:extLst>
          </p:cNvPr>
          <p:cNvGrpSpPr/>
          <p:nvPr/>
        </p:nvGrpSpPr>
        <p:grpSpPr>
          <a:xfrm>
            <a:off x="5281613" y="1559634"/>
            <a:ext cx="1628775" cy="1365249"/>
            <a:chOff x="3256766" y="925169"/>
            <a:chExt cx="1628775" cy="1365249"/>
          </a:xfrm>
        </p:grpSpPr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5EBD6EAF-927A-D101-4FC7-7FA434F6D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4916" y="2142781"/>
              <a:ext cx="752475" cy="147637"/>
            </a:xfrm>
            <a:prstGeom prst="rect">
              <a:avLst/>
            </a:prstGeom>
            <a:solidFill>
              <a:srgbClr val="547C6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77B29D59-F912-2687-ADD1-027FE95B16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678" y="1183931"/>
              <a:ext cx="506413" cy="677862"/>
            </a:xfrm>
            <a:custGeom>
              <a:avLst/>
              <a:gdLst>
                <a:gd name="T0" fmla="*/ 156 w 319"/>
                <a:gd name="T1" fmla="*/ 0 h 427"/>
                <a:gd name="T2" fmla="*/ 71 w 319"/>
                <a:gd name="T3" fmla="*/ 221 h 427"/>
                <a:gd name="T4" fmla="*/ 0 w 319"/>
                <a:gd name="T5" fmla="*/ 420 h 427"/>
                <a:gd name="T6" fmla="*/ 156 w 319"/>
                <a:gd name="T7" fmla="*/ 427 h 427"/>
                <a:gd name="T8" fmla="*/ 156 w 319"/>
                <a:gd name="T9" fmla="*/ 427 h 427"/>
                <a:gd name="T10" fmla="*/ 319 w 319"/>
                <a:gd name="T11" fmla="*/ 420 h 427"/>
                <a:gd name="T12" fmla="*/ 241 w 319"/>
                <a:gd name="T13" fmla="*/ 221 h 427"/>
                <a:gd name="T14" fmla="*/ 156 w 319"/>
                <a:gd name="T15" fmla="*/ 0 h 427"/>
                <a:gd name="T16" fmla="*/ 156 w 319"/>
                <a:gd name="T17" fmla="*/ 405 h 427"/>
                <a:gd name="T18" fmla="*/ 29 w 319"/>
                <a:gd name="T19" fmla="*/ 398 h 427"/>
                <a:gd name="T20" fmla="*/ 92 w 319"/>
                <a:gd name="T21" fmla="*/ 228 h 427"/>
                <a:gd name="T22" fmla="*/ 156 w 319"/>
                <a:gd name="T23" fmla="*/ 64 h 427"/>
                <a:gd name="T24" fmla="*/ 220 w 319"/>
                <a:gd name="T25" fmla="*/ 228 h 427"/>
                <a:gd name="T26" fmla="*/ 290 w 319"/>
                <a:gd name="T27" fmla="*/ 398 h 427"/>
                <a:gd name="T28" fmla="*/ 156 w 319"/>
                <a:gd name="T29" fmla="*/ 40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9" h="427">
                  <a:moveTo>
                    <a:pt x="156" y="0"/>
                  </a:moveTo>
                  <a:lnTo>
                    <a:pt x="71" y="221"/>
                  </a:lnTo>
                  <a:lnTo>
                    <a:pt x="0" y="420"/>
                  </a:lnTo>
                  <a:lnTo>
                    <a:pt x="156" y="427"/>
                  </a:lnTo>
                  <a:lnTo>
                    <a:pt x="156" y="427"/>
                  </a:lnTo>
                  <a:lnTo>
                    <a:pt x="319" y="420"/>
                  </a:lnTo>
                  <a:lnTo>
                    <a:pt x="241" y="221"/>
                  </a:lnTo>
                  <a:lnTo>
                    <a:pt x="156" y="0"/>
                  </a:lnTo>
                  <a:close/>
                  <a:moveTo>
                    <a:pt x="156" y="405"/>
                  </a:moveTo>
                  <a:lnTo>
                    <a:pt x="29" y="398"/>
                  </a:lnTo>
                  <a:lnTo>
                    <a:pt x="92" y="228"/>
                  </a:lnTo>
                  <a:lnTo>
                    <a:pt x="156" y="64"/>
                  </a:lnTo>
                  <a:lnTo>
                    <a:pt x="220" y="228"/>
                  </a:lnTo>
                  <a:lnTo>
                    <a:pt x="290" y="398"/>
                  </a:lnTo>
                  <a:lnTo>
                    <a:pt x="156" y="405"/>
                  </a:lnTo>
                  <a:close/>
                </a:path>
              </a:pathLst>
            </a:custGeom>
            <a:solidFill>
              <a:srgbClr val="547C6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D216564F-9F1E-4E8A-CA66-B4526072BB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1216" y="1183931"/>
              <a:ext cx="506413" cy="677862"/>
            </a:xfrm>
            <a:custGeom>
              <a:avLst/>
              <a:gdLst>
                <a:gd name="T0" fmla="*/ 163 w 319"/>
                <a:gd name="T1" fmla="*/ 0 h 427"/>
                <a:gd name="T2" fmla="*/ 78 w 319"/>
                <a:gd name="T3" fmla="*/ 221 h 427"/>
                <a:gd name="T4" fmla="*/ 0 w 319"/>
                <a:gd name="T5" fmla="*/ 420 h 427"/>
                <a:gd name="T6" fmla="*/ 163 w 319"/>
                <a:gd name="T7" fmla="*/ 427 h 427"/>
                <a:gd name="T8" fmla="*/ 163 w 319"/>
                <a:gd name="T9" fmla="*/ 427 h 427"/>
                <a:gd name="T10" fmla="*/ 319 w 319"/>
                <a:gd name="T11" fmla="*/ 420 h 427"/>
                <a:gd name="T12" fmla="*/ 248 w 319"/>
                <a:gd name="T13" fmla="*/ 221 h 427"/>
                <a:gd name="T14" fmla="*/ 163 w 319"/>
                <a:gd name="T15" fmla="*/ 0 h 427"/>
                <a:gd name="T16" fmla="*/ 163 w 319"/>
                <a:gd name="T17" fmla="*/ 405 h 427"/>
                <a:gd name="T18" fmla="*/ 29 w 319"/>
                <a:gd name="T19" fmla="*/ 398 h 427"/>
                <a:gd name="T20" fmla="*/ 99 w 319"/>
                <a:gd name="T21" fmla="*/ 228 h 427"/>
                <a:gd name="T22" fmla="*/ 163 w 319"/>
                <a:gd name="T23" fmla="*/ 64 h 427"/>
                <a:gd name="T24" fmla="*/ 227 w 319"/>
                <a:gd name="T25" fmla="*/ 228 h 427"/>
                <a:gd name="T26" fmla="*/ 290 w 319"/>
                <a:gd name="T27" fmla="*/ 398 h 427"/>
                <a:gd name="T28" fmla="*/ 163 w 319"/>
                <a:gd name="T29" fmla="*/ 40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9" h="427">
                  <a:moveTo>
                    <a:pt x="163" y="0"/>
                  </a:moveTo>
                  <a:lnTo>
                    <a:pt x="78" y="221"/>
                  </a:lnTo>
                  <a:lnTo>
                    <a:pt x="0" y="420"/>
                  </a:lnTo>
                  <a:lnTo>
                    <a:pt x="163" y="427"/>
                  </a:lnTo>
                  <a:lnTo>
                    <a:pt x="163" y="427"/>
                  </a:lnTo>
                  <a:lnTo>
                    <a:pt x="319" y="420"/>
                  </a:lnTo>
                  <a:lnTo>
                    <a:pt x="248" y="221"/>
                  </a:lnTo>
                  <a:lnTo>
                    <a:pt x="163" y="0"/>
                  </a:lnTo>
                  <a:close/>
                  <a:moveTo>
                    <a:pt x="163" y="405"/>
                  </a:moveTo>
                  <a:lnTo>
                    <a:pt x="29" y="398"/>
                  </a:lnTo>
                  <a:lnTo>
                    <a:pt x="99" y="228"/>
                  </a:lnTo>
                  <a:lnTo>
                    <a:pt x="163" y="64"/>
                  </a:lnTo>
                  <a:lnTo>
                    <a:pt x="227" y="228"/>
                  </a:lnTo>
                  <a:lnTo>
                    <a:pt x="290" y="398"/>
                  </a:lnTo>
                  <a:lnTo>
                    <a:pt x="163" y="405"/>
                  </a:lnTo>
                  <a:close/>
                </a:path>
              </a:pathLst>
            </a:custGeom>
            <a:solidFill>
              <a:srgbClr val="547C6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BC8E2F9-12D5-45B7-149B-12A7B359FB44}"/>
                </a:ext>
              </a:extLst>
            </p:cNvPr>
            <p:cNvSpPr/>
            <p:nvPr/>
          </p:nvSpPr>
          <p:spPr bwMode="auto">
            <a:xfrm>
              <a:off x="3482191" y="925169"/>
              <a:ext cx="1166813" cy="1162050"/>
            </a:xfrm>
            <a:custGeom>
              <a:avLst/>
              <a:gdLst>
                <a:gd name="T0" fmla="*/ 735 w 735"/>
                <a:gd name="T1" fmla="*/ 149 h 732"/>
                <a:gd name="T2" fmla="*/ 410 w 735"/>
                <a:gd name="T3" fmla="*/ 199 h 732"/>
                <a:gd name="T4" fmla="*/ 410 w 735"/>
                <a:gd name="T5" fmla="*/ 0 h 732"/>
                <a:gd name="T6" fmla="*/ 332 w 735"/>
                <a:gd name="T7" fmla="*/ 0 h 732"/>
                <a:gd name="T8" fmla="*/ 332 w 735"/>
                <a:gd name="T9" fmla="*/ 206 h 732"/>
                <a:gd name="T10" fmla="*/ 0 w 735"/>
                <a:gd name="T11" fmla="*/ 156 h 732"/>
                <a:gd name="T12" fmla="*/ 332 w 735"/>
                <a:gd name="T13" fmla="*/ 291 h 732"/>
                <a:gd name="T14" fmla="*/ 332 w 735"/>
                <a:gd name="T15" fmla="*/ 661 h 732"/>
                <a:gd name="T16" fmla="*/ 247 w 735"/>
                <a:gd name="T17" fmla="*/ 661 h 732"/>
                <a:gd name="T18" fmla="*/ 247 w 735"/>
                <a:gd name="T19" fmla="*/ 732 h 732"/>
                <a:gd name="T20" fmla="*/ 502 w 735"/>
                <a:gd name="T21" fmla="*/ 732 h 732"/>
                <a:gd name="T22" fmla="*/ 502 w 735"/>
                <a:gd name="T23" fmla="*/ 661 h 732"/>
                <a:gd name="T24" fmla="*/ 410 w 735"/>
                <a:gd name="T25" fmla="*/ 661 h 732"/>
                <a:gd name="T26" fmla="*/ 410 w 735"/>
                <a:gd name="T27" fmla="*/ 291 h 732"/>
                <a:gd name="T28" fmla="*/ 735 w 735"/>
                <a:gd name="T29" fmla="*/ 149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5" h="732">
                  <a:moveTo>
                    <a:pt x="735" y="149"/>
                  </a:moveTo>
                  <a:lnTo>
                    <a:pt x="410" y="199"/>
                  </a:lnTo>
                  <a:lnTo>
                    <a:pt x="410" y="0"/>
                  </a:lnTo>
                  <a:lnTo>
                    <a:pt x="332" y="0"/>
                  </a:lnTo>
                  <a:lnTo>
                    <a:pt x="332" y="206"/>
                  </a:lnTo>
                  <a:lnTo>
                    <a:pt x="0" y="156"/>
                  </a:lnTo>
                  <a:lnTo>
                    <a:pt x="332" y="291"/>
                  </a:lnTo>
                  <a:lnTo>
                    <a:pt x="332" y="661"/>
                  </a:lnTo>
                  <a:lnTo>
                    <a:pt x="247" y="661"/>
                  </a:lnTo>
                  <a:lnTo>
                    <a:pt x="247" y="732"/>
                  </a:lnTo>
                  <a:lnTo>
                    <a:pt x="502" y="732"/>
                  </a:lnTo>
                  <a:lnTo>
                    <a:pt x="502" y="661"/>
                  </a:lnTo>
                  <a:lnTo>
                    <a:pt x="410" y="661"/>
                  </a:lnTo>
                  <a:lnTo>
                    <a:pt x="410" y="291"/>
                  </a:lnTo>
                  <a:lnTo>
                    <a:pt x="735" y="149"/>
                  </a:lnTo>
                  <a:close/>
                </a:path>
              </a:pathLst>
            </a:custGeom>
            <a:solidFill>
              <a:srgbClr val="547C6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Oval 14">
              <a:extLst>
                <a:ext uri="{FF2B5EF4-FFF2-40B4-BE49-F238E27FC236}">
                  <a16:creationId xmlns:a16="http://schemas.microsoft.com/office/drawing/2014/main" id="{E6E1D71B-5C01-DD00-CD36-B25232749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2191" y="1117256"/>
              <a:ext cx="157163" cy="179387"/>
            </a:xfrm>
            <a:prstGeom prst="ellipse">
              <a:avLst/>
            </a:prstGeom>
            <a:solidFill>
              <a:srgbClr val="547C6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Oval 15">
              <a:extLst>
                <a:ext uri="{FF2B5EF4-FFF2-40B4-BE49-F238E27FC236}">
                  <a16:creationId xmlns:a16="http://schemas.microsoft.com/office/drawing/2014/main" id="{B6C827F5-7732-8981-9BE6-D4CF4C2EF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2953" y="1093443"/>
              <a:ext cx="158750" cy="180975"/>
            </a:xfrm>
            <a:prstGeom prst="ellipse">
              <a:avLst/>
            </a:prstGeom>
            <a:solidFill>
              <a:srgbClr val="547C6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D105208C-0294-9AEB-E898-294A1B68783D}"/>
                </a:ext>
              </a:extLst>
            </p:cNvPr>
            <p:cNvSpPr/>
            <p:nvPr/>
          </p:nvSpPr>
          <p:spPr bwMode="auto">
            <a:xfrm>
              <a:off x="3256766" y="1804643"/>
              <a:ext cx="595313" cy="225425"/>
            </a:xfrm>
            <a:custGeom>
              <a:avLst/>
              <a:gdLst>
                <a:gd name="T0" fmla="*/ 27 w 53"/>
                <a:gd name="T1" fmla="*/ 20 h 20"/>
                <a:gd name="T2" fmla="*/ 53 w 53"/>
                <a:gd name="T3" fmla="*/ 0 h 20"/>
                <a:gd name="T4" fmla="*/ 0 w 53"/>
                <a:gd name="T5" fmla="*/ 0 h 20"/>
                <a:gd name="T6" fmla="*/ 27 w 53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0">
                  <a:moveTo>
                    <a:pt x="27" y="20"/>
                  </a:moveTo>
                  <a:cubicBezTo>
                    <a:pt x="41" y="20"/>
                    <a:pt x="53" y="11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12" y="20"/>
                    <a:pt x="27" y="20"/>
                  </a:cubicBezTo>
                  <a:close/>
                </a:path>
              </a:pathLst>
            </a:custGeom>
            <a:solidFill>
              <a:srgbClr val="547C6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B25DD925-2086-6FF8-5887-8B6073FFBF58}"/>
                </a:ext>
              </a:extLst>
            </p:cNvPr>
            <p:cNvSpPr/>
            <p:nvPr/>
          </p:nvSpPr>
          <p:spPr bwMode="auto">
            <a:xfrm>
              <a:off x="4290228" y="1804643"/>
              <a:ext cx="595313" cy="225425"/>
            </a:xfrm>
            <a:custGeom>
              <a:avLst/>
              <a:gdLst>
                <a:gd name="T0" fmla="*/ 26 w 53"/>
                <a:gd name="T1" fmla="*/ 20 h 20"/>
                <a:gd name="T2" fmla="*/ 53 w 53"/>
                <a:gd name="T3" fmla="*/ 0 h 20"/>
                <a:gd name="T4" fmla="*/ 0 w 53"/>
                <a:gd name="T5" fmla="*/ 0 h 20"/>
                <a:gd name="T6" fmla="*/ 26 w 53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0">
                  <a:moveTo>
                    <a:pt x="26" y="20"/>
                  </a:moveTo>
                  <a:cubicBezTo>
                    <a:pt x="41" y="20"/>
                    <a:pt x="53" y="11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12" y="20"/>
                    <a:pt x="26" y="20"/>
                  </a:cubicBezTo>
                  <a:close/>
                </a:path>
              </a:pathLst>
            </a:custGeom>
            <a:solidFill>
              <a:srgbClr val="547C6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3181677-57BA-36B6-B70D-AC0C2DFAF5D3}"/>
              </a:ext>
            </a:extLst>
          </p:cNvPr>
          <p:cNvSpPr txBox="1"/>
          <p:nvPr/>
        </p:nvSpPr>
        <p:spPr>
          <a:xfrm>
            <a:off x="2620747" y="3229684"/>
            <a:ext cx="7109631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547C64"/>
                </a:solidFill>
              </a:rPr>
              <a:t>实验验证与数据处理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7BB5807-5A98-EFFC-00A0-A20FA2F94711}"/>
              </a:ext>
            </a:extLst>
          </p:cNvPr>
          <p:cNvGrpSpPr/>
          <p:nvPr/>
        </p:nvGrpSpPr>
        <p:grpSpPr>
          <a:xfrm>
            <a:off x="9631680" y="3724153"/>
            <a:ext cx="2674619" cy="463214"/>
            <a:chOff x="743958" y="3475975"/>
            <a:chExt cx="753417" cy="0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85E94490-089E-8972-A8C0-07F8FC6720E2}"/>
                </a:ext>
              </a:extLst>
            </p:cNvPr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23BDEF2E-5F90-D8D8-C9D2-3A7D043A067B}"/>
                </a:ext>
              </a:extLst>
            </p:cNvPr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E4E2C84-42B9-510F-075C-67E4D2BC48CB}"/>
              </a:ext>
            </a:extLst>
          </p:cNvPr>
          <p:cNvGrpSpPr/>
          <p:nvPr/>
        </p:nvGrpSpPr>
        <p:grpSpPr>
          <a:xfrm flipH="1">
            <a:off x="-139702" y="3718118"/>
            <a:ext cx="2821942" cy="518602"/>
            <a:chOff x="743958" y="3475975"/>
            <a:chExt cx="753417" cy="0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61CA93E1-C50F-15F3-CAFF-D526F42E3E22}"/>
                </a:ext>
              </a:extLst>
            </p:cNvPr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0A389EB6-CEC3-DD6A-48AE-EB5A0C00495F}"/>
                </a:ext>
              </a:extLst>
            </p:cNvPr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100227A-8414-CBDC-2EC2-2EC4888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244263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145646" y="386836"/>
            <a:ext cx="243140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547C64"/>
                </a:solidFill>
              </a:rPr>
              <a:t>实验验证与数据处理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044FF5B-AD5B-F5AB-7232-A8AD181B3C15}"/>
              </a:ext>
            </a:extLst>
          </p:cNvPr>
          <p:cNvSpPr txBox="1"/>
          <p:nvPr/>
        </p:nvSpPr>
        <p:spPr>
          <a:xfrm>
            <a:off x="582553" y="1234441"/>
            <a:ext cx="5889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一、表面张力的测定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D4A45F-9BD7-6C95-A136-8F3C3A53B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94" b="2340"/>
          <a:stretch/>
        </p:blipFill>
        <p:spPr>
          <a:xfrm>
            <a:off x="972502" y="2248461"/>
            <a:ext cx="4333875" cy="37917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87BD491-9589-14EA-B58A-B77607B34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978"/>
          <a:stretch/>
        </p:blipFill>
        <p:spPr>
          <a:xfrm>
            <a:off x="6406779" y="756164"/>
            <a:ext cx="4291817" cy="54193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8C9581A-236C-A128-C76F-48EAADA4FDB2}"/>
                  </a:ext>
                </a:extLst>
              </p:cNvPr>
              <p:cNvSpPr txBox="1"/>
              <p:nvPr/>
            </p:nvSpPr>
            <p:spPr>
              <a:xfrm>
                <a:off x="4032504" y="3082078"/>
                <a:ext cx="271869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2400" b="1" i="1" smtClean="0"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𝒈𝒓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num>
                        <m:den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8C9581A-236C-A128-C76F-48EAADA4F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504" y="3082078"/>
                <a:ext cx="2718693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E3F5202E-3E54-CCCE-9B92-058DF0050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676F756-7699-DF9D-37E2-5ABB2BF10E3D}"/>
              </a:ext>
            </a:extLst>
          </p:cNvPr>
          <p:cNvSpPr txBox="1"/>
          <p:nvPr/>
        </p:nvSpPr>
        <p:spPr>
          <a:xfrm>
            <a:off x="5706118" y="6163695"/>
            <a:ext cx="63138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zh-CN" altLang="en-US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（何娟美</a:t>
            </a:r>
            <a:r>
              <a:rPr lang="en-US" altLang="zh-CN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.</a:t>
            </a:r>
            <a:r>
              <a:rPr lang="zh-CN" altLang="en-US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毛细管法测定表面张力系数弯月部分液体影响的修正问题</a:t>
            </a:r>
            <a:r>
              <a:rPr lang="en-US" altLang="zh-CN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[A].2001</a:t>
            </a:r>
            <a:r>
              <a:rPr lang="zh-CN" altLang="en-US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年全国高等学校物理实验研讨会</a:t>
            </a:r>
            <a:r>
              <a:rPr lang="en-US" altLang="zh-CN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[C],2001</a:t>
            </a:r>
            <a:r>
              <a:rPr lang="zh-CN" altLang="en-US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）</a:t>
            </a:r>
            <a:endParaRPr lang="en-US" altLang="zh-CN" sz="1400" b="1" i="0" u="none" strike="noStrike" kern="100" baseline="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DAF732D-0A55-C81A-3B2A-A79CEEF2ADCF}"/>
              </a:ext>
            </a:extLst>
          </p:cNvPr>
          <p:cNvSpPr txBox="1"/>
          <p:nvPr/>
        </p:nvSpPr>
        <p:spPr>
          <a:xfrm>
            <a:off x="0" y="5673102"/>
            <a:ext cx="63138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kern="1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（</a:t>
            </a:r>
            <a:r>
              <a:rPr lang="zh-CN" altLang="en-US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章礼华</a:t>
            </a:r>
            <a:r>
              <a:rPr lang="en-US" altLang="zh-CN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徐英勋</a:t>
            </a:r>
            <a:r>
              <a:rPr lang="en-US" altLang="zh-CN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张杰</a:t>
            </a:r>
            <a:r>
              <a:rPr lang="en-US" altLang="zh-CN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.</a:t>
            </a:r>
            <a:r>
              <a:rPr lang="zh-CN" altLang="en-US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毛细管升高法测水的表面张力系数及其修正</a:t>
            </a:r>
            <a:r>
              <a:rPr lang="en-US" altLang="zh-CN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[J].</a:t>
            </a:r>
            <a:r>
              <a:rPr lang="zh-CN" altLang="en-US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安庆师范学院学报</a:t>
            </a:r>
            <a:r>
              <a:rPr lang="en-US" altLang="zh-CN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(</a:t>
            </a:r>
            <a:r>
              <a:rPr lang="zh-CN" altLang="en-US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自然科学版</a:t>
            </a:r>
            <a:r>
              <a:rPr lang="en-US" altLang="zh-CN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),2011,17(01):123-125</a:t>
            </a:r>
            <a:r>
              <a:rPr lang="zh-CN" altLang="en-US" sz="14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）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64178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145646" y="386836"/>
            <a:ext cx="243140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547C64"/>
                </a:solidFill>
              </a:rPr>
              <a:t>实验验证与数据处理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044FF5B-AD5B-F5AB-7232-A8AD181B3C15}"/>
              </a:ext>
            </a:extLst>
          </p:cNvPr>
          <p:cNvSpPr txBox="1"/>
          <p:nvPr/>
        </p:nvSpPr>
        <p:spPr>
          <a:xfrm>
            <a:off x="582553" y="1234441"/>
            <a:ext cx="5889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一、表面张力的测定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B0723BDF-3C13-697C-3AC3-C151F0536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200937"/>
              </p:ext>
            </p:extLst>
          </p:nvPr>
        </p:nvGraphicFramePr>
        <p:xfrm>
          <a:off x="1615038" y="1988661"/>
          <a:ext cx="8851794" cy="412105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164710">
                  <a:extLst>
                    <a:ext uri="{9D8B030D-6E8A-4147-A177-3AD203B41FA5}">
                      <a16:colId xmlns:a16="http://schemas.microsoft.com/office/drawing/2014/main" val="1773381238"/>
                    </a:ext>
                  </a:extLst>
                </a:gridCol>
                <a:gridCol w="1444240">
                  <a:extLst>
                    <a:ext uri="{9D8B030D-6E8A-4147-A177-3AD203B41FA5}">
                      <a16:colId xmlns:a16="http://schemas.microsoft.com/office/drawing/2014/main" val="3387489704"/>
                    </a:ext>
                  </a:extLst>
                </a:gridCol>
                <a:gridCol w="1692711">
                  <a:extLst>
                    <a:ext uri="{9D8B030D-6E8A-4147-A177-3AD203B41FA5}">
                      <a16:colId xmlns:a16="http://schemas.microsoft.com/office/drawing/2014/main" val="3623972218"/>
                    </a:ext>
                  </a:extLst>
                </a:gridCol>
                <a:gridCol w="3090363">
                  <a:extLst>
                    <a:ext uri="{9D8B030D-6E8A-4147-A177-3AD203B41FA5}">
                      <a16:colId xmlns:a16="http://schemas.microsoft.com/office/drawing/2014/main" val="2199461068"/>
                    </a:ext>
                  </a:extLst>
                </a:gridCol>
                <a:gridCol w="1459770">
                  <a:extLst>
                    <a:ext uri="{9D8B030D-6E8A-4147-A177-3AD203B41FA5}">
                      <a16:colId xmlns:a16="http://schemas.microsoft.com/office/drawing/2014/main" val="3954738034"/>
                    </a:ext>
                  </a:extLst>
                </a:gridCol>
              </a:tblGrid>
              <a:tr h="82421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</a:rPr>
                        <a:t>液体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</a:rPr>
                        <a:t>上升高度（</a:t>
                      </a:r>
                      <a:r>
                        <a:rPr lang="en-US" sz="1400" u="none" strike="noStrike">
                          <a:effectLst/>
                        </a:rPr>
                        <a:t>mm）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</a:rPr>
                        <a:t>表面张力系数测量值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</a:rPr>
                        <a:t>数据浮动范围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</a:rPr>
                        <a:t>文献值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39587862"/>
                  </a:ext>
                </a:extLst>
              </a:tr>
              <a:tr h="82421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</a:rPr>
                        <a:t>水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4.0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0.0733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0.0718~0.0748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0.0728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29568528"/>
                  </a:ext>
                </a:extLst>
              </a:tr>
              <a:tr h="82421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</a:rPr>
                        <a:t>茶叶滤出液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2.0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0.0440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0.0425~0.0454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？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08577705"/>
                  </a:ext>
                </a:extLst>
              </a:tr>
              <a:tr h="82421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</a:rPr>
                        <a:t>肥皂水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0.9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0.0278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0.0264~0.0293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0.027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37188380"/>
                  </a:ext>
                </a:extLst>
              </a:tr>
              <a:tr h="82421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</a:rPr>
                        <a:t>十二烷基苯磺酸钠水溶液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1.5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0.0366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0.0352~0.0381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0.035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59176544"/>
                  </a:ext>
                </a:extLst>
              </a:tr>
            </a:tbl>
          </a:graphicData>
        </a:graphic>
      </p:graphicFrame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5031AEC-D787-DECB-4EB8-882BEA66A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1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145646" y="386836"/>
            <a:ext cx="243140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547C64"/>
                </a:solidFill>
              </a:rPr>
              <a:t>实验验证与数据处理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044FF5B-AD5B-F5AB-7232-A8AD181B3C15}"/>
              </a:ext>
            </a:extLst>
          </p:cNvPr>
          <p:cNvSpPr txBox="1"/>
          <p:nvPr/>
        </p:nvSpPr>
        <p:spPr>
          <a:xfrm>
            <a:off x="582553" y="1234441"/>
            <a:ext cx="5889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二、粒子速度测定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3AD047D-FC5B-ADEE-93A2-2119C47F8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82" y="2149100"/>
            <a:ext cx="4192581" cy="432206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DEE4909-0B5B-5986-B847-D0B08B0357C7}"/>
              </a:ext>
            </a:extLst>
          </p:cNvPr>
          <p:cNvSpPr txBox="1"/>
          <p:nvPr/>
        </p:nvSpPr>
        <p:spPr>
          <a:xfrm>
            <a:off x="5122164" y="1727444"/>
            <a:ext cx="6399275" cy="1701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华文仿宋" panose="02010600040101010101" pitchFamily="2" charset="-122"/>
                <a:ea typeface="华文仿宋" panose="02010600040101010101" pitchFamily="2" charset="-122"/>
              </a:rPr>
              <a:t>同时采用两个拍摄视角</a:t>
            </a:r>
            <a:endParaRPr lang="en-US" altLang="zh-CN" sz="24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华文仿宋" panose="02010600040101010101" pitchFamily="2" charset="-122"/>
                <a:ea typeface="华文仿宋" panose="02010600040101010101" pitchFamily="2" charset="-122"/>
              </a:rPr>
              <a:t>1.</a:t>
            </a:r>
            <a:r>
              <a:rPr lang="zh-CN" altLang="en-US" sz="2400" dirty="0">
                <a:latin typeface="华文仿宋" panose="02010600040101010101" pitchFamily="2" charset="-122"/>
                <a:ea typeface="华文仿宋" panose="02010600040101010101" pitchFamily="2" charset="-122"/>
              </a:rPr>
              <a:t>垂直于轨道，描述粒子运动</a:t>
            </a:r>
            <a:endParaRPr lang="en-US" altLang="zh-CN" sz="24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华文仿宋" panose="02010600040101010101" pitchFamily="2" charset="-122"/>
                <a:ea typeface="华文仿宋" panose="02010600040101010101" pitchFamily="2" charset="-122"/>
              </a:rPr>
              <a:t>2.</a:t>
            </a:r>
            <a:r>
              <a:rPr lang="zh-CN" altLang="en-US" sz="2400" dirty="0">
                <a:latin typeface="华文仿宋" panose="02010600040101010101" pitchFamily="2" charset="-122"/>
                <a:ea typeface="华文仿宋" panose="02010600040101010101" pitchFamily="2" charset="-122"/>
              </a:rPr>
              <a:t>垂直于装置侧面，拍摄上升高度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1F59881-773F-8B63-74A2-DBD82AB4D0EE}"/>
              </a:ext>
            </a:extLst>
          </p:cNvPr>
          <p:cNvSpPr txBox="1"/>
          <p:nvPr/>
        </p:nvSpPr>
        <p:spPr>
          <a:xfrm>
            <a:off x="5122164" y="3759050"/>
            <a:ext cx="6588252" cy="2255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华文仿宋" panose="02010600040101010101" pitchFamily="2" charset="-122"/>
                <a:ea typeface="华文仿宋" panose="02010600040101010101" pitchFamily="2" charset="-122"/>
              </a:rPr>
              <a:t>设置对照网格，确认粒子位置</a:t>
            </a:r>
            <a:endParaRPr lang="en-US" altLang="zh-CN" sz="24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华文仿宋" panose="02010600040101010101" pitchFamily="2" charset="-122"/>
                <a:ea typeface="华文仿宋" panose="02010600040101010101" pitchFamily="2" charset="-122"/>
              </a:rPr>
              <a:t>拍摄</a:t>
            </a:r>
            <a:r>
              <a:rPr lang="en-US" altLang="zh-CN" sz="2400" dirty="0">
                <a:latin typeface="华文仿宋" panose="02010600040101010101" pitchFamily="2" charset="-122"/>
                <a:ea typeface="华文仿宋" panose="02010600040101010101" pitchFamily="2" charset="-122"/>
              </a:rPr>
              <a:t>240fps</a:t>
            </a:r>
            <a:r>
              <a:rPr lang="zh-CN" altLang="en-US" sz="2400" dirty="0">
                <a:latin typeface="华文仿宋" panose="02010600040101010101" pitchFamily="2" charset="-122"/>
                <a:ea typeface="华文仿宋" panose="02010600040101010101" pitchFamily="2" charset="-122"/>
              </a:rPr>
              <a:t>视频</a:t>
            </a:r>
            <a:endParaRPr lang="en-US" altLang="zh-CN" sz="24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华文仿宋" panose="02010600040101010101" pitchFamily="2" charset="-122"/>
                <a:ea typeface="华文仿宋" panose="02010600040101010101" pitchFamily="2" charset="-122"/>
              </a:rPr>
              <a:t>利用</a:t>
            </a:r>
            <a:r>
              <a:rPr lang="en-US" altLang="zh-CN" sz="2400" dirty="0">
                <a:latin typeface="华文仿宋" panose="02010600040101010101" pitchFamily="2" charset="-122"/>
                <a:ea typeface="华文仿宋" panose="02010600040101010101" pitchFamily="2" charset="-122"/>
              </a:rPr>
              <a:t>Adobe Premiere Pro</a:t>
            </a:r>
            <a:r>
              <a:rPr lang="zh-CN" altLang="en-US" sz="2400" dirty="0">
                <a:latin typeface="华文仿宋" panose="02010600040101010101" pitchFamily="2" charset="-122"/>
                <a:ea typeface="华文仿宋" panose="02010600040101010101" pitchFamily="2" charset="-122"/>
              </a:rPr>
              <a:t>逐帧查看粒子位移和时间</a:t>
            </a:r>
            <a:endParaRPr lang="en-US" altLang="zh-CN" sz="24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华文仿宋" panose="02010600040101010101" pitchFamily="2" charset="-122"/>
                <a:ea typeface="华文仿宋" panose="02010600040101010101" pitchFamily="2" charset="-122"/>
              </a:rPr>
              <a:t>利用</a:t>
            </a:r>
            <a:r>
              <a:rPr lang="en-US" altLang="zh-CN" sz="240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Matlab</a:t>
            </a:r>
            <a:r>
              <a:rPr lang="zh-CN" altLang="en-US" sz="2400" dirty="0">
                <a:latin typeface="华文仿宋" panose="02010600040101010101" pitchFamily="2" charset="-122"/>
                <a:ea typeface="华文仿宋" panose="02010600040101010101" pitchFamily="2" charset="-122"/>
              </a:rPr>
              <a:t>进行回归，计算速度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795C2CD-87B2-26CC-BB91-5C8A2E86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369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145646" y="386836"/>
            <a:ext cx="243140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547C64"/>
                </a:solidFill>
              </a:rPr>
              <a:t>实验验证与数据处理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044FF5B-AD5B-F5AB-7232-A8AD181B3C15}"/>
              </a:ext>
            </a:extLst>
          </p:cNvPr>
          <p:cNvSpPr txBox="1"/>
          <p:nvPr/>
        </p:nvSpPr>
        <p:spPr>
          <a:xfrm>
            <a:off x="582553" y="1234441"/>
            <a:ext cx="5889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二、粒子速度测定</a:t>
            </a:r>
          </a:p>
        </p:txBody>
      </p:sp>
      <p:pic>
        <p:nvPicPr>
          <p:cNvPr id="13" name="图片 12" descr="图形用户界面, 应用程序&#10;&#10;描述已自动生成">
            <a:extLst>
              <a:ext uri="{FF2B5EF4-FFF2-40B4-BE49-F238E27FC236}">
                <a16:creationId xmlns:a16="http://schemas.microsoft.com/office/drawing/2014/main" id="{07200D09-CDC8-7A5C-1A14-A02EFFBCA9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32" y="1935387"/>
            <a:ext cx="2821141" cy="1832249"/>
          </a:xfrm>
          <a:prstGeom prst="rect">
            <a:avLst/>
          </a:prstGeom>
          <a:effectLst>
            <a:outerShdw blurRad="25400" dist="76200" dir="12720000" algn="ctr" rotWithShape="0">
              <a:srgbClr val="000000">
                <a:alpha val="44000"/>
              </a:srgbClr>
            </a:outerShdw>
          </a:effectLst>
        </p:spPr>
      </p:pic>
      <p:pic>
        <p:nvPicPr>
          <p:cNvPr id="12" name="图片 11" descr="图形用户界面&#10;&#10;描述已自动生成">
            <a:extLst>
              <a:ext uri="{FF2B5EF4-FFF2-40B4-BE49-F238E27FC236}">
                <a16:creationId xmlns:a16="http://schemas.microsoft.com/office/drawing/2014/main" id="{38E3FAC3-937D-7674-07AE-A4B59F34B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63" y="4240384"/>
            <a:ext cx="2821141" cy="1832249"/>
          </a:xfrm>
          <a:prstGeom prst="rect">
            <a:avLst/>
          </a:prstGeom>
          <a:effectLst>
            <a:outerShdw blurRad="25400" dist="76200" dir="12720000" algn="ctr" rotWithShape="0">
              <a:srgbClr val="000000">
                <a:alpha val="44000"/>
              </a:srgbClr>
            </a:outerShdw>
          </a:effectLst>
        </p:spPr>
      </p:pic>
      <p:pic>
        <p:nvPicPr>
          <p:cNvPr id="11" name="图片 10" descr="图形用户界面, 应用程序&#10;&#10;描述已自动生成">
            <a:extLst>
              <a:ext uri="{FF2B5EF4-FFF2-40B4-BE49-F238E27FC236}">
                <a16:creationId xmlns:a16="http://schemas.microsoft.com/office/drawing/2014/main" id="{C6D1636C-85F1-F40B-A7B5-5C34B41C17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20" y="1935386"/>
            <a:ext cx="2821141" cy="1832249"/>
          </a:xfrm>
          <a:prstGeom prst="rect">
            <a:avLst/>
          </a:prstGeom>
          <a:effectLst>
            <a:outerShdw blurRad="25400" dist="76200" dir="12720000" algn="ctr" rotWithShape="0">
              <a:srgbClr val="000000">
                <a:alpha val="44000"/>
              </a:srgbClr>
            </a:outerShdw>
          </a:effectLst>
        </p:spPr>
      </p:pic>
      <p:pic>
        <p:nvPicPr>
          <p:cNvPr id="10" name="图片 9" descr="图形用户界面, 应用程序&#10;&#10;描述已自动生成">
            <a:extLst>
              <a:ext uri="{FF2B5EF4-FFF2-40B4-BE49-F238E27FC236}">
                <a16:creationId xmlns:a16="http://schemas.microsoft.com/office/drawing/2014/main" id="{8ADF1EBF-C469-72FA-F08F-8346E14B33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67" y="4240384"/>
            <a:ext cx="2821141" cy="1832249"/>
          </a:xfrm>
          <a:prstGeom prst="rect">
            <a:avLst/>
          </a:prstGeom>
          <a:effectLst>
            <a:outerShdw blurRad="25400" dist="76200" dir="12720000" algn="ctr" rotWithShape="0">
              <a:srgbClr val="000000">
                <a:alpha val="44000"/>
              </a:srgbClr>
            </a:outerShdw>
          </a:effectLst>
        </p:spPr>
      </p:pic>
      <p:pic>
        <p:nvPicPr>
          <p:cNvPr id="9" name="图片 8" descr="图形用户界面, 图表&#10;&#10;描述已自动生成">
            <a:extLst>
              <a:ext uri="{FF2B5EF4-FFF2-40B4-BE49-F238E27FC236}">
                <a16:creationId xmlns:a16="http://schemas.microsoft.com/office/drawing/2014/main" id="{CB071A0D-40DC-DCCF-43E8-D6BFFA2363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187" y="821323"/>
            <a:ext cx="2821141" cy="1832249"/>
          </a:xfrm>
          <a:prstGeom prst="rect">
            <a:avLst/>
          </a:prstGeom>
          <a:effectLst>
            <a:outerShdw blurRad="25400" dist="76200" dir="12720000" algn="ctr" rotWithShape="0">
              <a:srgbClr val="000000">
                <a:alpha val="44000"/>
              </a:srgbClr>
            </a:outerShdw>
          </a:effectLst>
        </p:spPr>
      </p:pic>
      <p:pic>
        <p:nvPicPr>
          <p:cNvPr id="8" name="图片 7" descr="图形用户界面, 图表&#10;&#10;描述已自动生成">
            <a:extLst>
              <a:ext uri="{FF2B5EF4-FFF2-40B4-BE49-F238E27FC236}">
                <a16:creationId xmlns:a16="http://schemas.microsoft.com/office/drawing/2014/main" id="{95735B09-0748-8297-99FC-CBB79EBEFF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186" y="2903394"/>
            <a:ext cx="2821141" cy="1832249"/>
          </a:xfrm>
          <a:prstGeom prst="rect">
            <a:avLst/>
          </a:prstGeom>
          <a:effectLst>
            <a:outerShdw blurRad="25400" dist="76200" dir="12720000" algn="ctr" rotWithShape="0">
              <a:srgbClr val="000000">
                <a:alpha val="44000"/>
              </a:srgbClr>
            </a:outerShdw>
          </a:effectLst>
        </p:spPr>
      </p:pic>
      <p:pic>
        <p:nvPicPr>
          <p:cNvPr id="7" name="图片 6" descr="图形用户界面, 应用程序&#10;&#10;描述已自动生成">
            <a:extLst>
              <a:ext uri="{FF2B5EF4-FFF2-40B4-BE49-F238E27FC236}">
                <a16:creationId xmlns:a16="http://schemas.microsoft.com/office/drawing/2014/main" id="{95199370-2BB8-4911-E5A4-678BF1051D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185" y="5025751"/>
            <a:ext cx="2821141" cy="1832249"/>
          </a:xfrm>
          <a:prstGeom prst="rect">
            <a:avLst/>
          </a:prstGeom>
          <a:effectLst>
            <a:outerShdw blurRad="25400" dist="76200" dir="12720000" algn="ctr" rotWithShape="0">
              <a:srgbClr val="000000">
                <a:alpha val="44000"/>
              </a:srgbClr>
            </a:outerShdw>
          </a:effectLst>
        </p:spPr>
      </p:pic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3AADADE2-946E-DAF7-7FD5-B33DD786F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1619" y="6593812"/>
            <a:ext cx="1410073" cy="127664"/>
          </a:xfrm>
        </p:spPr>
        <p:txBody>
          <a:bodyPr/>
          <a:lstStyle/>
          <a:p>
            <a:fld id="{D0F8369B-F710-4CE9-A0B8-9F511945CEE2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32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145646" y="386836"/>
            <a:ext cx="243140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547C64"/>
                </a:solidFill>
              </a:rPr>
              <a:t>实验验证与数据处理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044FF5B-AD5B-F5AB-7232-A8AD181B3C15}"/>
              </a:ext>
            </a:extLst>
          </p:cNvPr>
          <p:cNvSpPr txBox="1"/>
          <p:nvPr/>
        </p:nvSpPr>
        <p:spPr>
          <a:xfrm>
            <a:off x="582553" y="1234441"/>
            <a:ext cx="5889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三、数据分析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29DEE7C-BBE6-F0C2-A993-18F4B84E860D}"/>
              </a:ext>
            </a:extLst>
          </p:cNvPr>
          <p:cNvSpPr txBox="1"/>
          <p:nvPr/>
        </p:nvSpPr>
        <p:spPr>
          <a:xfrm>
            <a:off x="638349" y="2142402"/>
            <a:ext cx="65882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华文仿宋" panose="02010600040101010101" pitchFamily="2" charset="-122"/>
                <a:ea typeface="华文仿宋" panose="02010600040101010101" pitchFamily="2" charset="-122"/>
              </a:rPr>
              <a:t>利用</a:t>
            </a:r>
            <a:r>
              <a:rPr lang="en-US" altLang="zh-CN" sz="2400" dirty="0">
                <a:latin typeface="华文仿宋" panose="02010600040101010101" pitchFamily="2" charset="-122"/>
                <a:ea typeface="华文仿宋" panose="02010600040101010101" pitchFamily="2" charset="-122"/>
              </a:rPr>
              <a:t>C++</a:t>
            </a:r>
            <a:r>
              <a:rPr lang="zh-CN" altLang="en-US" sz="2400" dirty="0">
                <a:latin typeface="华文仿宋" panose="02010600040101010101" pitchFamily="2" charset="-122"/>
                <a:ea typeface="华文仿宋" panose="02010600040101010101" pitchFamily="2" charset="-122"/>
              </a:rPr>
              <a:t>编写程序，利用已知数据和理论公式求得未知量，再在其余实验中验证正确性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39CEE6D-5EF8-178B-9512-A50845E46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05253"/>
              </p:ext>
            </p:extLst>
          </p:nvPr>
        </p:nvGraphicFramePr>
        <p:xfrm>
          <a:off x="396240" y="1203962"/>
          <a:ext cx="11213207" cy="4944707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167583">
                  <a:extLst>
                    <a:ext uri="{9D8B030D-6E8A-4147-A177-3AD203B41FA5}">
                      <a16:colId xmlns:a16="http://schemas.microsoft.com/office/drawing/2014/main" val="920802939"/>
                    </a:ext>
                  </a:extLst>
                </a:gridCol>
                <a:gridCol w="1277734">
                  <a:extLst>
                    <a:ext uri="{9D8B030D-6E8A-4147-A177-3AD203B41FA5}">
                      <a16:colId xmlns:a16="http://schemas.microsoft.com/office/drawing/2014/main" val="3732491213"/>
                    </a:ext>
                  </a:extLst>
                </a:gridCol>
                <a:gridCol w="2687645">
                  <a:extLst>
                    <a:ext uri="{9D8B030D-6E8A-4147-A177-3AD203B41FA5}">
                      <a16:colId xmlns:a16="http://schemas.microsoft.com/office/drawing/2014/main" val="3795446844"/>
                    </a:ext>
                  </a:extLst>
                </a:gridCol>
                <a:gridCol w="1564121">
                  <a:extLst>
                    <a:ext uri="{9D8B030D-6E8A-4147-A177-3AD203B41FA5}">
                      <a16:colId xmlns:a16="http://schemas.microsoft.com/office/drawing/2014/main" val="1854952097"/>
                    </a:ext>
                  </a:extLst>
                </a:gridCol>
                <a:gridCol w="1586151">
                  <a:extLst>
                    <a:ext uri="{9D8B030D-6E8A-4147-A177-3AD203B41FA5}">
                      <a16:colId xmlns:a16="http://schemas.microsoft.com/office/drawing/2014/main" val="2902356675"/>
                    </a:ext>
                  </a:extLst>
                </a:gridCol>
                <a:gridCol w="1255703">
                  <a:extLst>
                    <a:ext uri="{9D8B030D-6E8A-4147-A177-3AD203B41FA5}">
                      <a16:colId xmlns:a16="http://schemas.microsoft.com/office/drawing/2014/main" val="673845796"/>
                    </a:ext>
                  </a:extLst>
                </a:gridCol>
                <a:gridCol w="1674270">
                  <a:extLst>
                    <a:ext uri="{9D8B030D-6E8A-4147-A177-3AD203B41FA5}">
                      <a16:colId xmlns:a16="http://schemas.microsoft.com/office/drawing/2014/main" val="1825433247"/>
                    </a:ext>
                  </a:extLst>
                </a:gridCol>
              </a:tblGrid>
              <a:tr h="59121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实验性质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上方流体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下方流体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上升高度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粒子速率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δ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线性回归</a:t>
                      </a:r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R</a:t>
                      </a:r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平方（若有）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89914047"/>
                  </a:ext>
                </a:extLst>
              </a:tr>
              <a:tr h="3957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实验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茶水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0.002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0.095000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0.0005998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0.9985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21832589"/>
                  </a:ext>
                </a:extLst>
              </a:tr>
              <a:tr h="3957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实验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十二烷基苯磺酸钠溶液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0.064000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0.0006038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0.9696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05860441"/>
                  </a:ext>
                </a:extLst>
              </a:tr>
              <a:tr h="3957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实验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十二烷基苯磺酸钠溶液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0.068000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0.0005987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0.9871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22509772"/>
                  </a:ext>
                </a:extLst>
              </a:tr>
              <a:tr h="3957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实验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十二烷基苯磺酸钠溶液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0.068900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0.0005974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0.9901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51244455"/>
                  </a:ext>
                </a:extLst>
              </a:tr>
              <a:tr h="3957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平均值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十二烷基苯磺酸钠溶液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0.003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0.066967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0.0006000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38911254"/>
                  </a:ext>
                </a:extLst>
              </a:tr>
              <a:tr h="3957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理论计算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十二烷基苯磺酸钠溶液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B0F0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0.067000</a:t>
                      </a:r>
                      <a:r>
                        <a:rPr lang="en-US" altLang="zh-CN" sz="1800" u="none" strike="noStrike" dirty="0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</a:t>
                      </a:r>
                      <a:endParaRPr lang="en-US" altLang="zh-CN" sz="1800" b="0" i="0" u="none" strike="noStrike" dirty="0">
                        <a:solidFill>
                          <a:srgbClr val="00B05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0.0005998</a:t>
                      </a:r>
                      <a:r>
                        <a:rPr lang="en-US" altLang="zh-CN" sz="1800" u="none" strike="noStrike" dirty="0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</a:t>
                      </a:r>
                      <a:endParaRPr lang="en-US" altLang="zh-CN" sz="1800" b="0" i="0" u="none" strike="noStrike" dirty="0">
                        <a:solidFill>
                          <a:srgbClr val="FF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83792320"/>
                  </a:ext>
                </a:extLst>
              </a:tr>
              <a:tr h="3957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实验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肥皂水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0.116700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0.0006352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0.8873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41275508"/>
                  </a:ext>
                </a:extLst>
              </a:tr>
              <a:tr h="3957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实验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肥皂水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0.148100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0.0005697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0.09966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38190698"/>
                  </a:ext>
                </a:extLst>
              </a:tr>
              <a:tr h="3957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实验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肥皂水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0.147800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0.0005703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0.9919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73713740"/>
                  </a:ext>
                </a:extLst>
              </a:tr>
              <a:tr h="3957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平均值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肥皂水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0.137533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0.0005918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64086055"/>
                  </a:ext>
                </a:extLst>
              </a:tr>
              <a:tr h="3957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理论计算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肥皂水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  <a:cs typeface="+mn-cs"/>
                        </a:rPr>
                        <a:t>0.133749</a:t>
                      </a:r>
                      <a:r>
                        <a:rPr lang="en-US" altLang="zh-CN" sz="1800" u="none" strike="noStrike" dirty="0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</a:t>
                      </a:r>
                      <a:endParaRPr lang="en-US" altLang="zh-CN" sz="1800" b="0" i="0" u="none" strike="noStrike" dirty="0">
                        <a:solidFill>
                          <a:srgbClr val="00B05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FF0000"/>
                          </a:solidFill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0.0005998</a:t>
                      </a:r>
                      <a:r>
                        <a:rPr lang="en-US" altLang="zh-CN" sz="1800" u="none" strike="noStrike" dirty="0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 </a:t>
                      </a:r>
                      <a:endParaRPr lang="en-US" altLang="zh-CN" sz="1800" b="0" i="0" u="none" strike="noStrike" dirty="0">
                        <a:solidFill>
                          <a:srgbClr val="FF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10333401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5C53B78A-37B3-B614-9AF7-E0851A6AFCAF}"/>
              </a:ext>
            </a:extLst>
          </p:cNvPr>
          <p:cNvSpPr/>
          <p:nvPr/>
        </p:nvSpPr>
        <p:spPr>
          <a:xfrm>
            <a:off x="7357872" y="3429000"/>
            <a:ext cx="1097280" cy="7772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4879C18-B060-1612-D22C-687B43E1A787}"/>
              </a:ext>
            </a:extLst>
          </p:cNvPr>
          <p:cNvSpPr/>
          <p:nvPr/>
        </p:nvSpPr>
        <p:spPr>
          <a:xfrm>
            <a:off x="7357872" y="5371429"/>
            <a:ext cx="1097280" cy="7772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28D46337-3202-1187-B386-69E8BA14F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62BC94B-A2F7-F80A-5D33-3E96328E4C6C}"/>
              </a:ext>
            </a:extLst>
          </p:cNvPr>
          <p:cNvSpPr txBox="1"/>
          <p:nvPr/>
        </p:nvSpPr>
        <p:spPr>
          <a:xfrm>
            <a:off x="7226601" y="6257910"/>
            <a:ext cx="464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</a:rPr>
              <a:t>红色数据：由此前计算出的常量</a:t>
            </a:r>
            <a:endParaRPr lang="en-US" altLang="zh-CN" sz="1400" dirty="0">
              <a:solidFill>
                <a:srgbClr val="FF0000"/>
              </a:solidFill>
            </a:endParaRPr>
          </a:p>
          <a:p>
            <a:r>
              <a:rPr lang="zh-CN" altLang="en-US" sz="1400" dirty="0">
                <a:solidFill>
                  <a:srgbClr val="00B0F0"/>
                </a:solidFill>
              </a:rPr>
              <a:t>蓝色数据：利用理论公式和红色数据计算出的预测值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06094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145646" y="386836"/>
            <a:ext cx="243140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547C64"/>
                </a:solidFill>
              </a:rPr>
              <a:t>延展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09C7FE8-6A40-AEFE-7E10-63A8DFFFF410}"/>
              </a:ext>
            </a:extLst>
          </p:cNvPr>
          <p:cNvGrpSpPr/>
          <p:nvPr/>
        </p:nvGrpSpPr>
        <p:grpSpPr>
          <a:xfrm>
            <a:off x="0" y="4179312"/>
            <a:ext cx="4611268" cy="1837730"/>
            <a:chOff x="0" y="4179312"/>
            <a:chExt cx="4611268" cy="1837730"/>
          </a:xfrm>
        </p:grpSpPr>
        <p:pic>
          <p:nvPicPr>
            <p:cNvPr id="8" name="图片 7" descr="图标&#10;&#10;低可信度描述已自动生成">
              <a:extLst>
                <a:ext uri="{FF2B5EF4-FFF2-40B4-BE49-F238E27FC236}">
                  <a16:creationId xmlns:a16="http://schemas.microsoft.com/office/drawing/2014/main" id="{8C4F08F2-D217-4838-BD32-2B785DFAC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9" t="34847" r="36089" b="38487"/>
            <a:stretch/>
          </p:blipFill>
          <p:spPr>
            <a:xfrm>
              <a:off x="0" y="4179312"/>
              <a:ext cx="4611268" cy="1828801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BD52CBC-276B-EC3C-8C00-E895FDE8A4E9}"/>
                </a:ext>
              </a:extLst>
            </p:cNvPr>
            <p:cNvSpPr txBox="1"/>
            <p:nvPr/>
          </p:nvSpPr>
          <p:spPr>
            <a:xfrm>
              <a:off x="2899716" y="4317776"/>
              <a:ext cx="14935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Liquid with lower surface tension</a:t>
              </a:r>
              <a:endParaRPr lang="zh-CN" altLang="en-US" b="1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F43C28F-3B2A-A909-4C65-C149952B9794}"/>
                </a:ext>
              </a:extLst>
            </p:cNvPr>
            <p:cNvSpPr txBox="1"/>
            <p:nvPr/>
          </p:nvSpPr>
          <p:spPr>
            <a:xfrm>
              <a:off x="644570" y="5093712"/>
              <a:ext cx="14935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Liquid with lower surface tension</a:t>
              </a:r>
              <a:endParaRPr lang="zh-CN" altLang="en-US" b="1" dirty="0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14D2660-6940-7B78-CB6A-3A11B90217EC}"/>
              </a:ext>
            </a:extLst>
          </p:cNvPr>
          <p:cNvSpPr txBox="1"/>
          <p:nvPr/>
        </p:nvSpPr>
        <p:spPr>
          <a:xfrm>
            <a:off x="902313" y="1193513"/>
            <a:ext cx="5889788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关于最大高度：</a:t>
            </a:r>
            <a:endParaRPr lang="en-US" altLang="zh-CN" sz="32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endParaRPr lang="en-US" altLang="zh-CN" sz="9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我们通过能量守恒的理论简单地对于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Marangoni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流最大高度进行了粗略的研究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224F30B-2BBE-9EB8-4458-718DFB2A2D61}"/>
                  </a:ext>
                </a:extLst>
              </p:cNvPr>
              <p:cNvSpPr txBox="1"/>
              <p:nvPr/>
            </p:nvSpPr>
            <p:spPr>
              <a:xfrm>
                <a:off x="1929776" y="2654699"/>
                <a:ext cx="360470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𝑇𝑙𝑣𝑑𝑡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𝑙𝑣𝑑𝑡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𝑙𝑣𝑑𝑡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𝑔h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224F30B-2BBE-9EB8-4458-718DFB2A2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776" y="2654699"/>
                <a:ext cx="3604705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E77830E8-B9EE-ADCD-C78E-8A9CF8CAE20E}"/>
              </a:ext>
            </a:extLst>
          </p:cNvPr>
          <p:cNvSpPr txBox="1"/>
          <p:nvPr/>
        </p:nvSpPr>
        <p:spPr>
          <a:xfrm>
            <a:off x="858582" y="3233641"/>
            <a:ext cx="63138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华文仿宋" panose="02010600040101010101" pitchFamily="2" charset="-122"/>
                <a:ea typeface="华文仿宋" panose="02010600040101010101" pitchFamily="2" charset="-122"/>
              </a:rPr>
              <a:t>通过此前已经被验证的数据，我们得出了不同情况下</a:t>
            </a:r>
            <a:r>
              <a:rPr lang="en-US" altLang="zh-CN" dirty="0">
                <a:latin typeface="华文仿宋" panose="02010600040101010101" pitchFamily="2" charset="-122"/>
                <a:ea typeface="华文仿宋" panose="02010600040101010101" pitchFamily="2" charset="-122"/>
              </a:rPr>
              <a:t>Marangoni</a:t>
            </a:r>
            <a:r>
              <a:rPr lang="zh-CN" altLang="en-US" dirty="0">
                <a:latin typeface="华文仿宋" panose="02010600040101010101" pitchFamily="2" charset="-122"/>
                <a:ea typeface="华文仿宋" panose="02010600040101010101" pitchFamily="2" charset="-122"/>
              </a:rPr>
              <a:t>流的最大高度</a:t>
            </a:r>
            <a:endParaRPr lang="zh-CN" altLang="en-US" sz="18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7278F046-97C2-73DE-7BBA-7210A3ADA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121978"/>
              </p:ext>
            </p:extLst>
          </p:nvPr>
        </p:nvGraphicFramePr>
        <p:xfrm>
          <a:off x="7101871" y="916476"/>
          <a:ext cx="4516057" cy="528066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957518">
                  <a:extLst>
                    <a:ext uri="{9D8B030D-6E8A-4147-A177-3AD203B41FA5}">
                      <a16:colId xmlns:a16="http://schemas.microsoft.com/office/drawing/2014/main" val="2681104211"/>
                    </a:ext>
                  </a:extLst>
                </a:gridCol>
                <a:gridCol w="986101">
                  <a:extLst>
                    <a:ext uri="{9D8B030D-6E8A-4147-A177-3AD203B41FA5}">
                      <a16:colId xmlns:a16="http://schemas.microsoft.com/office/drawing/2014/main" val="412047185"/>
                    </a:ext>
                  </a:extLst>
                </a:gridCol>
                <a:gridCol w="800314">
                  <a:extLst>
                    <a:ext uri="{9D8B030D-6E8A-4147-A177-3AD203B41FA5}">
                      <a16:colId xmlns:a16="http://schemas.microsoft.com/office/drawing/2014/main" val="3206990554"/>
                    </a:ext>
                  </a:extLst>
                </a:gridCol>
                <a:gridCol w="1772124">
                  <a:extLst>
                    <a:ext uri="{9D8B030D-6E8A-4147-A177-3AD203B41FA5}">
                      <a16:colId xmlns:a16="http://schemas.microsoft.com/office/drawing/2014/main" val="326076361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上游表面张力系数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下游表面张力系数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最大高度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备注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7417803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0.044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0.0049143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茶叶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2846569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0.035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0.0064501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十二烷基苯磺酸钠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8582807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0.027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0.0078152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肥皂水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1262926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0.0124223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上游流现象最大高度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3101874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0.0115692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2506871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0.010716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9190970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0.015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0.0098628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8856997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0.0090096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1848616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0.025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0.0081564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7908352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0.0073032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687120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0.035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0.0064501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2220608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0.0055969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9691402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0.045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0.0047437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9568256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0.0038905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0474801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0.055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0.0030373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9624512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0.0021841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8522537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0.001331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8561238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0.0004778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78902463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-0.000375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当上游表面张力系数更小，现象不可能发生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6300862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0.0728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-0.001229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　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91115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576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4"/>
          <p:cNvGrpSpPr>
            <a:grpSpLocks noChangeAspect="1"/>
          </p:cNvGrpSpPr>
          <p:nvPr/>
        </p:nvGrpSpPr>
        <p:grpSpPr bwMode="auto">
          <a:xfrm>
            <a:off x="5314373" y="1725675"/>
            <a:ext cx="1563254" cy="1033831"/>
            <a:chOff x="3296" y="1429"/>
            <a:chExt cx="375" cy="248"/>
          </a:xfrm>
        </p:grpSpPr>
        <p:sp>
          <p:nvSpPr>
            <p:cNvPr id="37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96" y="1429"/>
              <a:ext cx="375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5"/>
            <p:cNvSpPr/>
            <p:nvPr/>
          </p:nvSpPr>
          <p:spPr bwMode="auto">
            <a:xfrm>
              <a:off x="3296" y="1432"/>
              <a:ext cx="224" cy="240"/>
            </a:xfrm>
            <a:custGeom>
              <a:avLst/>
              <a:gdLst>
                <a:gd name="T0" fmla="*/ 76 w 93"/>
                <a:gd name="T1" fmla="*/ 72 h 99"/>
                <a:gd name="T2" fmla="*/ 73 w 93"/>
                <a:gd name="T3" fmla="*/ 68 h 99"/>
                <a:gd name="T4" fmla="*/ 74 w 93"/>
                <a:gd name="T5" fmla="*/ 54 h 99"/>
                <a:gd name="T6" fmla="*/ 80 w 93"/>
                <a:gd name="T7" fmla="*/ 40 h 99"/>
                <a:gd name="T8" fmla="*/ 79 w 93"/>
                <a:gd name="T9" fmla="*/ 34 h 99"/>
                <a:gd name="T10" fmla="*/ 79 w 93"/>
                <a:gd name="T11" fmla="*/ 32 h 99"/>
                <a:gd name="T12" fmla="*/ 80 w 93"/>
                <a:gd name="T13" fmla="*/ 18 h 99"/>
                <a:gd name="T14" fmla="*/ 77 w 93"/>
                <a:gd name="T15" fmla="*/ 10 h 99"/>
                <a:gd name="T16" fmla="*/ 74 w 93"/>
                <a:gd name="T17" fmla="*/ 6 h 99"/>
                <a:gd name="T18" fmla="*/ 73 w 93"/>
                <a:gd name="T19" fmla="*/ 0 h 99"/>
                <a:gd name="T20" fmla="*/ 59 w 93"/>
                <a:gd name="T21" fmla="*/ 4 h 99"/>
                <a:gd name="T22" fmla="*/ 44 w 93"/>
                <a:gd name="T23" fmla="*/ 6 h 99"/>
                <a:gd name="T24" fmla="*/ 36 w 93"/>
                <a:gd name="T25" fmla="*/ 19 h 99"/>
                <a:gd name="T26" fmla="*/ 37 w 93"/>
                <a:gd name="T27" fmla="*/ 34 h 99"/>
                <a:gd name="T28" fmla="*/ 35 w 93"/>
                <a:gd name="T29" fmla="*/ 33 h 99"/>
                <a:gd name="T30" fmla="*/ 37 w 93"/>
                <a:gd name="T31" fmla="*/ 42 h 99"/>
                <a:gd name="T32" fmla="*/ 41 w 93"/>
                <a:gd name="T33" fmla="*/ 55 h 99"/>
                <a:gd name="T34" fmla="*/ 42 w 93"/>
                <a:gd name="T35" fmla="*/ 68 h 99"/>
                <a:gd name="T36" fmla="*/ 39 w 93"/>
                <a:gd name="T37" fmla="*/ 72 h 99"/>
                <a:gd name="T38" fmla="*/ 34 w 93"/>
                <a:gd name="T39" fmla="*/ 78 h 99"/>
                <a:gd name="T40" fmla="*/ 5 w 93"/>
                <a:gd name="T41" fmla="*/ 92 h 99"/>
                <a:gd name="T42" fmla="*/ 1 w 93"/>
                <a:gd name="T43" fmla="*/ 99 h 99"/>
                <a:gd name="T44" fmla="*/ 66 w 93"/>
                <a:gd name="T45" fmla="*/ 99 h 99"/>
                <a:gd name="T46" fmla="*/ 72 w 93"/>
                <a:gd name="T47" fmla="*/ 91 h 99"/>
                <a:gd name="T48" fmla="*/ 84 w 93"/>
                <a:gd name="T49" fmla="*/ 87 h 99"/>
                <a:gd name="T50" fmla="*/ 93 w 93"/>
                <a:gd name="T51" fmla="*/ 83 h 99"/>
                <a:gd name="T52" fmla="*/ 81 w 93"/>
                <a:gd name="T53" fmla="*/ 78 h 99"/>
                <a:gd name="T54" fmla="*/ 76 w 93"/>
                <a:gd name="T55" fmla="*/ 7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99">
                  <a:moveTo>
                    <a:pt x="76" y="72"/>
                  </a:moveTo>
                  <a:cubicBezTo>
                    <a:pt x="76" y="70"/>
                    <a:pt x="75" y="68"/>
                    <a:pt x="73" y="68"/>
                  </a:cubicBezTo>
                  <a:cubicBezTo>
                    <a:pt x="72" y="63"/>
                    <a:pt x="72" y="65"/>
                    <a:pt x="74" y="54"/>
                  </a:cubicBezTo>
                  <a:cubicBezTo>
                    <a:pt x="76" y="43"/>
                    <a:pt x="76" y="48"/>
                    <a:pt x="80" y="40"/>
                  </a:cubicBezTo>
                  <a:cubicBezTo>
                    <a:pt x="82" y="34"/>
                    <a:pt x="82" y="33"/>
                    <a:pt x="79" y="34"/>
                  </a:cubicBezTo>
                  <a:cubicBezTo>
                    <a:pt x="79" y="33"/>
                    <a:pt x="79" y="32"/>
                    <a:pt x="79" y="32"/>
                  </a:cubicBezTo>
                  <a:cubicBezTo>
                    <a:pt x="79" y="27"/>
                    <a:pt x="79" y="23"/>
                    <a:pt x="80" y="18"/>
                  </a:cubicBezTo>
                  <a:cubicBezTo>
                    <a:pt x="80" y="15"/>
                    <a:pt x="79" y="12"/>
                    <a:pt x="77" y="10"/>
                  </a:cubicBezTo>
                  <a:cubicBezTo>
                    <a:pt x="76" y="9"/>
                    <a:pt x="74" y="6"/>
                    <a:pt x="74" y="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4"/>
                    <a:pt x="59" y="4"/>
                    <a:pt x="59" y="4"/>
                  </a:cubicBezTo>
                  <a:cubicBezTo>
                    <a:pt x="59" y="4"/>
                    <a:pt x="49" y="5"/>
                    <a:pt x="44" y="6"/>
                  </a:cubicBezTo>
                  <a:cubicBezTo>
                    <a:pt x="38" y="8"/>
                    <a:pt x="35" y="12"/>
                    <a:pt x="36" y="19"/>
                  </a:cubicBezTo>
                  <a:cubicBezTo>
                    <a:pt x="36" y="23"/>
                    <a:pt x="37" y="30"/>
                    <a:pt x="37" y="34"/>
                  </a:cubicBezTo>
                  <a:cubicBezTo>
                    <a:pt x="37" y="35"/>
                    <a:pt x="36" y="33"/>
                    <a:pt x="35" y="33"/>
                  </a:cubicBezTo>
                  <a:cubicBezTo>
                    <a:pt x="34" y="34"/>
                    <a:pt x="35" y="39"/>
                    <a:pt x="37" y="42"/>
                  </a:cubicBezTo>
                  <a:cubicBezTo>
                    <a:pt x="39" y="47"/>
                    <a:pt x="39" y="44"/>
                    <a:pt x="41" y="55"/>
                  </a:cubicBezTo>
                  <a:cubicBezTo>
                    <a:pt x="43" y="69"/>
                    <a:pt x="43" y="63"/>
                    <a:pt x="42" y="68"/>
                  </a:cubicBezTo>
                  <a:cubicBezTo>
                    <a:pt x="40" y="68"/>
                    <a:pt x="40" y="70"/>
                    <a:pt x="39" y="72"/>
                  </a:cubicBezTo>
                  <a:cubicBezTo>
                    <a:pt x="39" y="75"/>
                    <a:pt x="37" y="77"/>
                    <a:pt x="34" y="78"/>
                  </a:cubicBezTo>
                  <a:cubicBezTo>
                    <a:pt x="24" y="83"/>
                    <a:pt x="15" y="87"/>
                    <a:pt x="5" y="92"/>
                  </a:cubicBezTo>
                  <a:cubicBezTo>
                    <a:pt x="2" y="93"/>
                    <a:pt x="0" y="95"/>
                    <a:pt x="1" y="99"/>
                  </a:cubicBezTo>
                  <a:cubicBezTo>
                    <a:pt x="23" y="99"/>
                    <a:pt x="44" y="99"/>
                    <a:pt x="66" y="99"/>
                  </a:cubicBezTo>
                  <a:cubicBezTo>
                    <a:pt x="67" y="97"/>
                    <a:pt x="68" y="93"/>
                    <a:pt x="72" y="91"/>
                  </a:cubicBezTo>
                  <a:cubicBezTo>
                    <a:pt x="76" y="90"/>
                    <a:pt x="80" y="88"/>
                    <a:pt x="84" y="87"/>
                  </a:cubicBezTo>
                  <a:cubicBezTo>
                    <a:pt x="87" y="85"/>
                    <a:pt x="90" y="84"/>
                    <a:pt x="93" y="83"/>
                  </a:cubicBezTo>
                  <a:cubicBezTo>
                    <a:pt x="89" y="82"/>
                    <a:pt x="85" y="80"/>
                    <a:pt x="81" y="78"/>
                  </a:cubicBezTo>
                  <a:cubicBezTo>
                    <a:pt x="78" y="77"/>
                    <a:pt x="77" y="75"/>
                    <a:pt x="76" y="72"/>
                  </a:cubicBezTo>
                  <a:close/>
                </a:path>
              </a:pathLst>
            </a:custGeom>
            <a:solidFill>
              <a:srgbClr val="547C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9" name="Freeform 6"/>
            <p:cNvSpPr/>
            <p:nvPr/>
          </p:nvSpPr>
          <p:spPr bwMode="auto">
            <a:xfrm>
              <a:off x="3464" y="1497"/>
              <a:ext cx="209" cy="178"/>
            </a:xfrm>
            <a:custGeom>
              <a:avLst/>
              <a:gdLst>
                <a:gd name="T0" fmla="*/ 83 w 87"/>
                <a:gd name="T1" fmla="*/ 67 h 73"/>
                <a:gd name="T2" fmla="*/ 64 w 87"/>
                <a:gd name="T3" fmla="*/ 59 h 73"/>
                <a:gd name="T4" fmla="*/ 58 w 87"/>
                <a:gd name="T5" fmla="*/ 51 h 73"/>
                <a:gd name="T6" fmla="*/ 56 w 87"/>
                <a:gd name="T7" fmla="*/ 51 h 73"/>
                <a:gd name="T8" fmla="*/ 55 w 87"/>
                <a:gd name="T9" fmla="*/ 45 h 73"/>
                <a:gd name="T10" fmla="*/ 69 w 87"/>
                <a:gd name="T11" fmla="*/ 36 h 73"/>
                <a:gd name="T12" fmla="*/ 60 w 87"/>
                <a:gd name="T13" fmla="*/ 25 h 73"/>
                <a:gd name="T14" fmla="*/ 60 w 87"/>
                <a:gd name="T15" fmla="*/ 14 h 73"/>
                <a:gd name="T16" fmla="*/ 57 w 87"/>
                <a:gd name="T17" fmla="*/ 6 h 73"/>
                <a:gd name="T18" fmla="*/ 50 w 87"/>
                <a:gd name="T19" fmla="*/ 2 h 73"/>
                <a:gd name="T20" fmla="*/ 43 w 87"/>
                <a:gd name="T21" fmla="*/ 0 h 73"/>
                <a:gd name="T22" fmla="*/ 32 w 87"/>
                <a:gd name="T23" fmla="*/ 4 h 73"/>
                <a:gd name="T24" fmla="*/ 27 w 87"/>
                <a:gd name="T25" fmla="*/ 18 h 73"/>
                <a:gd name="T26" fmla="*/ 27 w 87"/>
                <a:gd name="T27" fmla="*/ 23 h 73"/>
                <a:gd name="T28" fmla="*/ 18 w 87"/>
                <a:gd name="T29" fmla="*/ 36 h 73"/>
                <a:gd name="T30" fmla="*/ 18 w 87"/>
                <a:gd name="T31" fmla="*/ 36 h 73"/>
                <a:gd name="T32" fmla="*/ 32 w 87"/>
                <a:gd name="T33" fmla="*/ 45 h 73"/>
                <a:gd name="T34" fmla="*/ 32 w 87"/>
                <a:gd name="T35" fmla="*/ 47 h 73"/>
                <a:gd name="T36" fmla="*/ 30 w 87"/>
                <a:gd name="T37" fmla="*/ 52 h 73"/>
                <a:gd name="T38" fmla="*/ 30 w 87"/>
                <a:gd name="T39" fmla="*/ 52 h 73"/>
                <a:gd name="T40" fmla="*/ 26 w 87"/>
                <a:gd name="T41" fmla="*/ 58 h 73"/>
                <a:gd name="T42" fmla="*/ 26 w 87"/>
                <a:gd name="T43" fmla="*/ 59 h 73"/>
                <a:gd name="T44" fmla="*/ 4 w 87"/>
                <a:gd name="T45" fmla="*/ 67 h 73"/>
                <a:gd name="T46" fmla="*/ 0 w 87"/>
                <a:gd name="T47" fmla="*/ 72 h 73"/>
                <a:gd name="T48" fmla="*/ 0 w 87"/>
                <a:gd name="T49" fmla="*/ 73 h 73"/>
                <a:gd name="T50" fmla="*/ 87 w 87"/>
                <a:gd name="T51" fmla="*/ 73 h 73"/>
                <a:gd name="T52" fmla="*/ 83 w 87"/>
                <a:gd name="T53" fmla="*/ 6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73">
                  <a:moveTo>
                    <a:pt x="83" y="67"/>
                  </a:moveTo>
                  <a:cubicBezTo>
                    <a:pt x="77" y="64"/>
                    <a:pt x="70" y="62"/>
                    <a:pt x="64" y="59"/>
                  </a:cubicBezTo>
                  <a:cubicBezTo>
                    <a:pt x="61" y="58"/>
                    <a:pt x="58" y="55"/>
                    <a:pt x="58" y="51"/>
                  </a:cubicBezTo>
                  <a:cubicBezTo>
                    <a:pt x="57" y="51"/>
                    <a:pt x="57" y="51"/>
                    <a:pt x="56" y="51"/>
                  </a:cubicBezTo>
                  <a:cubicBezTo>
                    <a:pt x="56" y="51"/>
                    <a:pt x="55" y="51"/>
                    <a:pt x="55" y="45"/>
                  </a:cubicBezTo>
                  <a:cubicBezTo>
                    <a:pt x="61" y="44"/>
                    <a:pt x="65" y="41"/>
                    <a:pt x="69" y="36"/>
                  </a:cubicBezTo>
                  <a:cubicBezTo>
                    <a:pt x="63" y="35"/>
                    <a:pt x="60" y="31"/>
                    <a:pt x="60" y="25"/>
                  </a:cubicBezTo>
                  <a:cubicBezTo>
                    <a:pt x="59" y="21"/>
                    <a:pt x="60" y="17"/>
                    <a:pt x="60" y="14"/>
                  </a:cubicBezTo>
                  <a:cubicBezTo>
                    <a:pt x="60" y="11"/>
                    <a:pt x="59" y="9"/>
                    <a:pt x="57" y="6"/>
                  </a:cubicBezTo>
                  <a:cubicBezTo>
                    <a:pt x="55" y="4"/>
                    <a:pt x="52" y="3"/>
                    <a:pt x="50" y="2"/>
                  </a:cubicBezTo>
                  <a:cubicBezTo>
                    <a:pt x="47" y="0"/>
                    <a:pt x="45" y="0"/>
                    <a:pt x="43" y="0"/>
                  </a:cubicBezTo>
                  <a:cubicBezTo>
                    <a:pt x="39" y="0"/>
                    <a:pt x="35" y="1"/>
                    <a:pt x="32" y="4"/>
                  </a:cubicBezTo>
                  <a:cubicBezTo>
                    <a:pt x="27" y="7"/>
                    <a:pt x="26" y="12"/>
                    <a:pt x="27" y="18"/>
                  </a:cubicBezTo>
                  <a:cubicBezTo>
                    <a:pt x="27" y="20"/>
                    <a:pt x="27" y="21"/>
                    <a:pt x="27" y="23"/>
                  </a:cubicBezTo>
                  <a:cubicBezTo>
                    <a:pt x="27" y="29"/>
                    <a:pt x="25" y="34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21" y="41"/>
                    <a:pt x="26" y="44"/>
                    <a:pt x="32" y="45"/>
                  </a:cubicBezTo>
                  <a:cubicBezTo>
                    <a:pt x="32" y="46"/>
                    <a:pt x="32" y="46"/>
                    <a:pt x="32" y="47"/>
                  </a:cubicBezTo>
                  <a:cubicBezTo>
                    <a:pt x="32" y="50"/>
                    <a:pt x="31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6"/>
                    <a:pt x="26" y="58"/>
                  </a:cubicBezTo>
                  <a:cubicBezTo>
                    <a:pt x="26" y="58"/>
                    <a:pt x="26" y="58"/>
                    <a:pt x="26" y="59"/>
                  </a:cubicBezTo>
                  <a:cubicBezTo>
                    <a:pt x="21" y="61"/>
                    <a:pt x="11" y="64"/>
                    <a:pt x="4" y="67"/>
                  </a:cubicBezTo>
                  <a:cubicBezTo>
                    <a:pt x="2" y="68"/>
                    <a:pt x="0" y="70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9" y="73"/>
                    <a:pt x="58" y="73"/>
                    <a:pt x="87" y="73"/>
                  </a:cubicBezTo>
                  <a:cubicBezTo>
                    <a:pt x="87" y="70"/>
                    <a:pt x="85" y="68"/>
                    <a:pt x="83" y="67"/>
                  </a:cubicBezTo>
                  <a:close/>
                </a:path>
              </a:pathLst>
            </a:custGeom>
            <a:solidFill>
              <a:srgbClr val="547C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4080070" y="3331208"/>
            <a:ext cx="4031865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>
                <a:solidFill>
                  <a:srgbClr val="547C64"/>
                </a:solidFill>
              </a:rPr>
              <a:t>总结与探讨</a:t>
            </a:r>
          </a:p>
        </p:txBody>
      </p:sp>
      <p:grpSp>
        <p:nvGrpSpPr>
          <p:cNvPr id="44" name="组合 43"/>
          <p:cNvGrpSpPr/>
          <p:nvPr/>
        </p:nvGrpSpPr>
        <p:grpSpPr>
          <a:xfrm flipH="1">
            <a:off x="-419102" y="3718119"/>
            <a:ext cx="4356100" cy="393049"/>
            <a:chOff x="743958" y="3475975"/>
            <a:chExt cx="753417" cy="0"/>
          </a:xfrm>
        </p:grpSpPr>
        <p:cxnSp>
          <p:nvCxnSpPr>
            <p:cNvPr id="48" name="直接连接符 47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 rot="10800000" flipH="1">
            <a:off x="8254999" y="3331208"/>
            <a:ext cx="4356100" cy="393049"/>
            <a:chOff x="743958" y="3475975"/>
            <a:chExt cx="753417" cy="0"/>
          </a:xfrm>
        </p:grpSpPr>
        <p:cxnSp>
          <p:nvCxnSpPr>
            <p:cNvPr id="46" name="直接连接符 45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8E60006-D119-7A0F-6A6A-84D63C6EF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145646" y="386836"/>
            <a:ext cx="243140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547C64"/>
                </a:solidFill>
              </a:rPr>
              <a:t>总结与探讨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4890D67-8AE8-7C7F-8D0F-620C591EE44B}"/>
              </a:ext>
            </a:extLst>
          </p:cNvPr>
          <p:cNvSpPr txBox="1"/>
          <p:nvPr/>
        </p:nvSpPr>
        <p:spPr>
          <a:xfrm>
            <a:off x="698803" y="1189947"/>
            <a:ext cx="5320998" cy="4234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我们做了如下工作：</a:t>
            </a:r>
            <a:endParaRPr lang="en-US" altLang="zh-CN" sz="32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完整地研究了小微粒在现象中的角色，并由此探究了“一定条件”，定性提出了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Marangoni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流成因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利用毛细管上升法测量了不同表面活性剂下的液体表面张力系数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基于所选取部分的能量守恒关系提出粗略的数值解释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利用理论大致预测了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Marangoni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流的极限高度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C5E173B-ADD4-C79B-8CFA-868348E4A50B}"/>
              </a:ext>
            </a:extLst>
          </p:cNvPr>
          <p:cNvSpPr txBox="1"/>
          <p:nvPr/>
        </p:nvSpPr>
        <p:spPr>
          <a:xfrm>
            <a:off x="6408419" y="1349835"/>
            <a:ext cx="5084778" cy="331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我们的不足：</a:t>
            </a:r>
            <a:endParaRPr lang="en-US" altLang="zh-CN" sz="32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由于场地器材限制，实验现象的观测并不能保证稳定和准确，有较大的误差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茶叶粒子的大小等参数无法精确控制和测量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轨道形状无法做到理想、平整，可能对流产生影响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D565B3-D7E4-6C2C-F6E4-9E082BE0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912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145646" y="386836"/>
            <a:ext cx="243140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547C64"/>
                </a:solidFill>
              </a:rPr>
              <a:t>参考文献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4B01936-014B-6F24-BF9D-842F7E0C2A46}"/>
              </a:ext>
            </a:extLst>
          </p:cNvPr>
          <p:cNvSpPr txBox="1"/>
          <p:nvPr/>
        </p:nvSpPr>
        <p:spPr>
          <a:xfrm>
            <a:off x="156972" y="817424"/>
            <a:ext cx="631698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[1]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何娟美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.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毛细管法测定表面张力系数弯月部分液体影响的修正问题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[A].2001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年全国高等学校物理实验研讨会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[C],2001</a:t>
            </a:r>
          </a:p>
          <a:p>
            <a:pPr marR="0" algn="just" rtl="0"/>
            <a:endParaRPr lang="en-US" altLang="zh-CN" sz="1800" b="1" i="0" u="none" strike="noStrike" kern="100" baseline="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R="0" algn="just" rtl="0"/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[2]</a:t>
            </a:r>
            <a:r>
              <a:rPr lang="en-US" altLang="zh-CN" sz="1800" b="1" i="0" u="none" strike="noStrike" kern="100" baseline="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Roché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 </a:t>
            </a:r>
            <a:r>
              <a:rPr lang="en-US" altLang="zh-CN" sz="1800" b="1" i="0" u="none" strike="noStrike" kern="100" baseline="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M.;Li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 </a:t>
            </a:r>
            <a:r>
              <a:rPr lang="en-US" altLang="zh-CN" sz="1800" b="1" i="0" u="none" strike="noStrike" kern="100" baseline="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Z.;Griffiths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 </a:t>
            </a:r>
            <a:r>
              <a:rPr lang="en-US" altLang="zh-CN" sz="1800" b="1" i="0" u="none" strike="noStrike" kern="100" baseline="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I.M.;Le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 Roux, S.;</a:t>
            </a:r>
            <a:r>
              <a:rPr lang="en-US" altLang="zh-CN" sz="1800" b="1" i="0" u="none" strike="noStrike" kern="100" baseline="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Cantat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 I.;</a:t>
            </a:r>
            <a:r>
              <a:rPr lang="en-US" altLang="zh-CN" sz="1800" b="1" i="0" u="none" strike="noStrike" kern="100" baseline="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Saint-Jalmes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 </a:t>
            </a:r>
            <a:r>
              <a:rPr lang="en-US" altLang="zh-CN" sz="1800" b="1" i="0" u="none" strike="noStrike" kern="100" baseline="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A.;Stone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 </a:t>
            </a:r>
            <a:r>
              <a:rPr lang="en-US" altLang="zh-CN" sz="1800" b="1" i="0" u="none" strike="noStrike" kern="100" baseline="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H.A..Marangoni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 flow of soluble amphiphiles(Article)[J].Physical Review Letters,2014,Vol.112(20)</a:t>
            </a:r>
          </a:p>
          <a:p>
            <a:pPr marR="0" algn="just" rtl="0"/>
            <a:endParaRPr lang="en-US" altLang="zh-CN" sz="1800" b="1" i="0" u="none" strike="noStrike" kern="100" baseline="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R="0" algn="just" rtl="0"/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[3]L. E. SCRIVEN[1];C. V. STERNLING[1].The Marangoni Effects[J].Nature,1960,Vol.187(4733): 186-188</a:t>
            </a:r>
          </a:p>
          <a:p>
            <a:pPr marR="0" algn="just" rtl="0"/>
            <a:endParaRPr lang="en-US" altLang="zh-CN" sz="1800" b="1" i="0" u="none" strike="noStrike" kern="100" baseline="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R="0" algn="just" rtl="0"/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[4]S. </a:t>
            </a:r>
            <a:r>
              <a:rPr lang="en-US" altLang="zh-CN" sz="1800" b="1" i="0" u="none" strike="noStrike" kern="100" baseline="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Bianchini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 A. Lage, T. Siu, T. </a:t>
            </a:r>
            <a:r>
              <a:rPr lang="en-US" altLang="zh-CN" sz="1800" b="1" i="0" u="none" strike="noStrike" kern="100" baseline="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Shinbrot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 and E. </a:t>
            </a:r>
            <a:r>
              <a:rPr lang="en-US" altLang="zh-CN" sz="1800" b="1" i="0" u="none" strike="noStrike" kern="100" baseline="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Altshuler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 Proceedings of the Royal Society A: Mathematical, Physical and Engineering Sciences 469, 20130067 (2013).</a:t>
            </a:r>
          </a:p>
          <a:p>
            <a:pPr marR="0" algn="just" rtl="0"/>
            <a:endParaRPr lang="en-US" altLang="zh-CN" sz="1800" b="1" i="0" u="none" strike="noStrike" kern="100" baseline="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R="0" algn="just" rtl="0"/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[5]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姚星星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王宙洋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.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拉脱法测量液体表面张力系数实验结果分析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[J].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大学物理实验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,2022,35(01):115-118.DOI:10.14139/j.cnki.cn22-1228.2022.01.025.</a:t>
            </a:r>
          </a:p>
          <a:p>
            <a:pPr marR="0" algn="just" rtl="0"/>
            <a:endParaRPr lang="en-US" altLang="zh-CN" sz="1800" b="1" i="0" u="none" strike="noStrike" kern="100" baseline="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R="0" algn="just" rtl="0"/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[6]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刘静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朱泽斌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卞琦琦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游健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曹飒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.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对液体表面张力系数测量的改进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[J].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大学物理实验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,2018,31(01):16-18.DOI:10.14139/j.cnki.cn22-1228.2018.01.005.</a:t>
            </a:r>
          </a:p>
          <a:p>
            <a:pPr marR="0" algn="just" rtl="0"/>
            <a:endParaRPr lang="en-US" altLang="zh-CN" sz="1800" b="1" i="0" u="none" strike="noStrike" kern="100" baseline="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2A77E3F-37EF-E531-6553-DAF0F021BB2B}"/>
              </a:ext>
            </a:extLst>
          </p:cNvPr>
          <p:cNvSpPr txBox="1"/>
          <p:nvPr/>
        </p:nvSpPr>
        <p:spPr>
          <a:xfrm>
            <a:off x="6626904" y="571500"/>
            <a:ext cx="509168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[7]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秦颖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张瑞斌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王茂仁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.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毛细管法测量表面张力系数测量精度的提高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[J].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实验科学与技术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,2013,11(05):23-25.</a:t>
            </a:r>
          </a:p>
          <a:p>
            <a:pPr marR="0" algn="just" rtl="0"/>
            <a:endParaRPr lang="en-US" altLang="zh-CN" sz="1800" b="1" i="0" u="none" strike="noStrike" kern="100" baseline="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R="0" algn="just" rtl="0"/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[8]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张丹丹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赵维梅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肖代明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田晓溪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刘婧扬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张美玲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.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十二烷基苯磺酸钠表面张力的研究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[J].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辽宁化工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,2012,41(07):678-679+682.</a:t>
            </a:r>
          </a:p>
          <a:p>
            <a:pPr marR="0" algn="just" rtl="0"/>
            <a:endParaRPr lang="en-US" altLang="zh-CN" sz="1800" b="1" i="0" u="none" strike="noStrike" kern="100" baseline="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R="0" algn="just" rtl="0"/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[9]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章礼华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徐英勋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张杰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.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毛细管升高法测水的表面张力系数及其修正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[J].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安庆师范学院学报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(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自然科学版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),2011,17(01):123-125.</a:t>
            </a:r>
          </a:p>
          <a:p>
            <a:pPr marR="0" algn="just" rtl="0"/>
            <a:endParaRPr lang="en-US" altLang="zh-CN" sz="1800" b="1" i="0" u="none" strike="noStrike" kern="100" baseline="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R="0" algn="just" rtl="0"/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[10]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郭瑞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.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表面张力测量方法综述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[J].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计量与测试技术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,2009,36(04):62-64.</a:t>
            </a:r>
          </a:p>
          <a:p>
            <a:pPr marR="0" algn="just" rtl="0"/>
            <a:endParaRPr lang="en-US" altLang="zh-CN" sz="1800" b="1" i="0" u="none" strike="noStrike" kern="100" baseline="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R="0" algn="just" rtl="0"/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[11]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魏杰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张拥军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陈江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李超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林泽玲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龚志澄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.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拉脱法测液体表面张力系数的改进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[J].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大学物理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,2004(12):43-45.DOI:10.16854/j.cnki.1000-0712.2004.12.012.</a:t>
            </a:r>
          </a:p>
          <a:p>
            <a:pPr marR="0" algn="just" rtl="0"/>
            <a:endParaRPr lang="en-US" altLang="zh-CN" sz="1800" b="1" i="0" u="none" strike="noStrike" kern="100" baseline="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R="0" algn="just" rtl="0"/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[12]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马树昌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.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用毛细管法测定液体的表面张力系数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[J].</a:t>
            </a:r>
            <a:r>
              <a:rPr lang="zh-CN" altLang="en-US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榆林高等专科学校学报</a:t>
            </a:r>
            <a:r>
              <a:rPr lang="en-US" altLang="zh-CN" sz="1800" b="1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,1993(01):59-60.</a:t>
            </a:r>
            <a:endParaRPr lang="zh-CN" altLang="en-US" sz="1800" b="1" i="0" u="none" strike="noStrike" kern="100" baseline="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BFE7DA0C-26B2-E6B8-9035-0FD1CF26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2" name="椭圆 1">
            <a:hlinkClick r:id="rId2" action="ppaction://hlinksldjump"/>
            <a:extLst>
              <a:ext uri="{FF2B5EF4-FFF2-40B4-BE49-F238E27FC236}">
                <a16:creationId xmlns:a16="http://schemas.microsoft.com/office/drawing/2014/main" id="{270F1573-3468-D26E-6730-DD5142CBE7A5}"/>
              </a:ext>
            </a:extLst>
          </p:cNvPr>
          <p:cNvSpPr/>
          <p:nvPr/>
        </p:nvSpPr>
        <p:spPr>
          <a:xfrm>
            <a:off x="11100816" y="3429000"/>
            <a:ext cx="934212" cy="947918"/>
          </a:xfrm>
          <a:prstGeom prst="ellipse">
            <a:avLst/>
          </a:prstGeom>
          <a:solidFill>
            <a:srgbClr val="547C64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477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4464790" y="3335463"/>
            <a:ext cx="3262423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000" b="1" dirty="0">
                <a:solidFill>
                  <a:srgbClr val="547C64"/>
                </a:solidFill>
              </a:rPr>
              <a:t>赛题分析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7924800" y="3727786"/>
            <a:ext cx="4356099" cy="348914"/>
            <a:chOff x="743958" y="3475975"/>
            <a:chExt cx="753417" cy="0"/>
          </a:xfrm>
        </p:grpSpPr>
        <p:cxnSp>
          <p:nvCxnSpPr>
            <p:cNvPr id="21" name="直接连接符 20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 flipH="1">
            <a:off x="-114300" y="3721751"/>
            <a:ext cx="4381500" cy="329549"/>
            <a:chOff x="743958" y="3475975"/>
            <a:chExt cx="753417" cy="0"/>
          </a:xfrm>
        </p:grpSpPr>
        <p:cxnSp>
          <p:nvCxnSpPr>
            <p:cNvPr id="13" name="直接连接符 12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5409724" y="1691483"/>
            <a:ext cx="1372552" cy="1243875"/>
            <a:chOff x="5500688" y="1608138"/>
            <a:chExt cx="508000" cy="460375"/>
          </a:xfrm>
          <a:solidFill>
            <a:srgbClr val="547C64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5500688" y="1608138"/>
              <a:ext cx="508000" cy="460375"/>
            </a:xfrm>
            <a:custGeom>
              <a:avLst/>
              <a:gdLst>
                <a:gd name="T0" fmla="*/ 115 w 133"/>
                <a:gd name="T1" fmla="*/ 36 h 120"/>
                <a:gd name="T2" fmla="*/ 67 w 133"/>
                <a:gd name="T3" fmla="*/ 1 h 120"/>
                <a:gd name="T4" fmla="*/ 47 w 133"/>
                <a:gd name="T5" fmla="*/ 2 h 120"/>
                <a:gd name="T6" fmla="*/ 4 w 133"/>
                <a:gd name="T7" fmla="*/ 39 h 120"/>
                <a:gd name="T8" fmla="*/ 24 w 133"/>
                <a:gd name="T9" fmla="*/ 108 h 120"/>
                <a:gd name="T10" fmla="*/ 60 w 133"/>
                <a:gd name="T11" fmla="*/ 120 h 120"/>
                <a:gd name="T12" fmla="*/ 93 w 133"/>
                <a:gd name="T13" fmla="*/ 110 h 120"/>
                <a:gd name="T14" fmla="*/ 42 w 133"/>
                <a:gd name="T15" fmla="*/ 9 h 120"/>
                <a:gd name="T16" fmla="*/ 38 w 133"/>
                <a:gd name="T17" fmla="*/ 14 h 120"/>
                <a:gd name="T18" fmla="*/ 33 w 133"/>
                <a:gd name="T19" fmla="*/ 16 h 120"/>
                <a:gd name="T20" fmla="*/ 33 w 133"/>
                <a:gd name="T21" fmla="*/ 24 h 120"/>
                <a:gd name="T22" fmla="*/ 9 w 133"/>
                <a:gd name="T23" fmla="*/ 36 h 120"/>
                <a:gd name="T24" fmla="*/ 25 w 133"/>
                <a:gd name="T25" fmla="*/ 48 h 120"/>
                <a:gd name="T26" fmla="*/ 4 w 133"/>
                <a:gd name="T27" fmla="*/ 63 h 120"/>
                <a:gd name="T28" fmla="*/ 25 w 133"/>
                <a:gd name="T29" fmla="*/ 76 h 120"/>
                <a:gd name="T30" fmla="*/ 28 w 133"/>
                <a:gd name="T31" fmla="*/ 106 h 120"/>
                <a:gd name="T32" fmla="*/ 32 w 133"/>
                <a:gd name="T33" fmla="*/ 96 h 120"/>
                <a:gd name="T34" fmla="*/ 35 w 133"/>
                <a:gd name="T35" fmla="*/ 104 h 120"/>
                <a:gd name="T36" fmla="*/ 38 w 133"/>
                <a:gd name="T37" fmla="*/ 107 h 120"/>
                <a:gd name="T38" fmla="*/ 42 w 133"/>
                <a:gd name="T39" fmla="*/ 112 h 120"/>
                <a:gd name="T40" fmla="*/ 48 w 133"/>
                <a:gd name="T41" fmla="*/ 114 h 120"/>
                <a:gd name="T42" fmla="*/ 42 w 133"/>
                <a:gd name="T43" fmla="*/ 107 h 120"/>
                <a:gd name="T44" fmla="*/ 51 w 133"/>
                <a:gd name="T45" fmla="*/ 100 h 120"/>
                <a:gd name="T46" fmla="*/ 38 w 133"/>
                <a:gd name="T47" fmla="*/ 101 h 120"/>
                <a:gd name="T48" fmla="*/ 32 w 133"/>
                <a:gd name="T49" fmla="*/ 87 h 120"/>
                <a:gd name="T50" fmla="*/ 29 w 133"/>
                <a:gd name="T51" fmla="*/ 76 h 120"/>
                <a:gd name="T52" fmla="*/ 58 w 133"/>
                <a:gd name="T53" fmla="*/ 63 h 120"/>
                <a:gd name="T54" fmla="*/ 28 w 133"/>
                <a:gd name="T55" fmla="*/ 49 h 120"/>
                <a:gd name="T56" fmla="*/ 58 w 133"/>
                <a:gd name="T57" fmla="*/ 36 h 120"/>
                <a:gd name="T58" fmla="*/ 36 w 133"/>
                <a:gd name="T59" fmla="*/ 25 h 120"/>
                <a:gd name="T60" fmla="*/ 47 w 133"/>
                <a:gd name="T61" fmla="*/ 21 h 120"/>
                <a:gd name="T62" fmla="*/ 58 w 133"/>
                <a:gd name="T63" fmla="*/ 19 h 120"/>
                <a:gd name="T64" fmla="*/ 44 w 133"/>
                <a:gd name="T65" fmla="*/ 17 h 120"/>
                <a:gd name="T66" fmla="*/ 44 w 133"/>
                <a:gd name="T67" fmla="*/ 11 h 120"/>
                <a:gd name="T68" fmla="*/ 48 w 133"/>
                <a:gd name="T69" fmla="*/ 7 h 120"/>
                <a:gd name="T70" fmla="*/ 92 w 133"/>
                <a:gd name="T71" fmla="*/ 36 h 120"/>
                <a:gd name="T72" fmla="*/ 86 w 133"/>
                <a:gd name="T73" fmla="*/ 23 h 120"/>
                <a:gd name="T74" fmla="*/ 87 w 133"/>
                <a:gd name="T75" fmla="*/ 16 h 120"/>
                <a:gd name="T76" fmla="*/ 80 w 133"/>
                <a:gd name="T77" fmla="*/ 12 h 120"/>
                <a:gd name="T78" fmla="*/ 76 w 133"/>
                <a:gd name="T79" fmla="*/ 6 h 120"/>
                <a:gd name="T80" fmla="*/ 75 w 133"/>
                <a:gd name="T81" fmla="*/ 12 h 120"/>
                <a:gd name="T82" fmla="*/ 74 w 133"/>
                <a:gd name="T83" fmla="*/ 17 h 120"/>
                <a:gd name="T84" fmla="*/ 62 w 133"/>
                <a:gd name="T85" fmla="*/ 19 h 120"/>
                <a:gd name="T86" fmla="*/ 71 w 133"/>
                <a:gd name="T87" fmla="*/ 21 h 120"/>
                <a:gd name="T88" fmla="*/ 82 w 133"/>
                <a:gd name="T89" fmla="*/ 23 h 120"/>
                <a:gd name="T90" fmla="*/ 88 w 133"/>
                <a:gd name="T91" fmla="*/ 36 h 120"/>
                <a:gd name="T92" fmla="*/ 62 w 133"/>
                <a:gd name="T93" fmla="*/ 60 h 120"/>
                <a:gd name="T94" fmla="*/ 84 w 133"/>
                <a:gd name="T95" fmla="*/ 93 h 120"/>
                <a:gd name="T96" fmla="*/ 76 w 133"/>
                <a:gd name="T97" fmla="*/ 101 h 120"/>
                <a:gd name="T98" fmla="*/ 62 w 133"/>
                <a:gd name="T99" fmla="*/ 100 h 120"/>
                <a:gd name="T100" fmla="*/ 72 w 133"/>
                <a:gd name="T101" fmla="*/ 113 h 120"/>
                <a:gd name="T102" fmla="*/ 70 w 133"/>
                <a:gd name="T103" fmla="*/ 104 h 120"/>
                <a:gd name="T104" fmla="*/ 76 w 133"/>
                <a:gd name="T105" fmla="*/ 107 h 120"/>
                <a:gd name="T106" fmla="*/ 79 w 133"/>
                <a:gd name="T107" fmla="*/ 109 h 120"/>
                <a:gd name="T108" fmla="*/ 90 w 133"/>
                <a:gd name="T109" fmla="*/ 106 h 120"/>
                <a:gd name="T110" fmla="*/ 84 w 133"/>
                <a:gd name="T111" fmla="*/ 100 h 120"/>
                <a:gd name="T112" fmla="*/ 110 w 133"/>
                <a:gd name="T113" fmla="*/ 82 h 120"/>
                <a:gd name="T114" fmla="*/ 79 w 133"/>
                <a:gd name="T115" fmla="*/ 85 h 120"/>
                <a:gd name="T116" fmla="*/ 112 w 133"/>
                <a:gd name="T117" fmla="*/ 60 h 120"/>
                <a:gd name="T118" fmla="*/ 93 w 133"/>
                <a:gd name="T119" fmla="*/ 3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3" h="120">
                  <a:moveTo>
                    <a:pt x="117" y="83"/>
                  </a:moveTo>
                  <a:cubicBezTo>
                    <a:pt x="116" y="83"/>
                    <a:pt x="116" y="82"/>
                    <a:pt x="116" y="82"/>
                  </a:cubicBezTo>
                  <a:cubicBezTo>
                    <a:pt x="118" y="76"/>
                    <a:pt x="120" y="70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1"/>
                    <a:pt x="120" y="61"/>
                    <a:pt x="120" y="61"/>
                  </a:cubicBezTo>
                  <a:cubicBezTo>
                    <a:pt x="120" y="61"/>
                    <a:pt x="120" y="60"/>
                    <a:pt x="120" y="60"/>
                  </a:cubicBezTo>
                  <a:cubicBezTo>
                    <a:pt x="120" y="53"/>
                    <a:pt x="119" y="46"/>
                    <a:pt x="116" y="39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1" y="26"/>
                    <a:pt x="104" y="18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86" y="6"/>
                    <a:pt x="79" y="3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5" y="0"/>
                    <a:pt x="64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7" y="0"/>
                    <a:pt x="55" y="0"/>
                    <a:pt x="53" y="1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0" y="3"/>
                    <a:pt x="34" y="6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16" y="18"/>
                    <a:pt x="10" y="2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2" y="46"/>
                    <a:pt x="0" y="53"/>
                    <a:pt x="0" y="60"/>
                  </a:cubicBezTo>
                  <a:cubicBezTo>
                    <a:pt x="0" y="60"/>
                    <a:pt x="0" y="61"/>
                    <a:pt x="0" y="6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" y="70"/>
                    <a:pt x="2" y="77"/>
                    <a:pt x="5" y="83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11" y="95"/>
                    <a:pt x="17" y="102"/>
                    <a:pt x="24" y="108"/>
                  </a:cubicBezTo>
                  <a:cubicBezTo>
                    <a:pt x="24" y="108"/>
                    <a:pt x="24" y="108"/>
                    <a:pt x="24" y="108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33" y="114"/>
                    <a:pt x="40" y="117"/>
                    <a:pt x="47" y="119"/>
                  </a:cubicBezTo>
                  <a:cubicBezTo>
                    <a:pt x="47" y="119"/>
                    <a:pt x="47" y="119"/>
                    <a:pt x="47" y="119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5" y="120"/>
                    <a:pt x="57" y="120"/>
                    <a:pt x="58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63" y="120"/>
                    <a:pt x="65" y="120"/>
                    <a:pt x="66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71" y="119"/>
                    <a:pt x="71" y="119"/>
                    <a:pt x="71" y="119"/>
                  </a:cubicBezTo>
                  <a:cubicBezTo>
                    <a:pt x="71" y="119"/>
                    <a:pt x="71" y="119"/>
                    <a:pt x="71" y="119"/>
                  </a:cubicBezTo>
                  <a:cubicBezTo>
                    <a:pt x="71" y="119"/>
                    <a:pt x="71" y="119"/>
                    <a:pt x="71" y="119"/>
                  </a:cubicBezTo>
                  <a:cubicBezTo>
                    <a:pt x="79" y="117"/>
                    <a:pt x="86" y="115"/>
                    <a:pt x="92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3" y="110"/>
                    <a:pt x="93" y="110"/>
                    <a:pt x="93" y="110"/>
                  </a:cubicBezTo>
                  <a:cubicBezTo>
                    <a:pt x="93" y="110"/>
                    <a:pt x="93" y="110"/>
                    <a:pt x="93" y="110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101" y="104"/>
                    <a:pt x="106" y="99"/>
                    <a:pt x="110" y="94"/>
                  </a:cubicBezTo>
                  <a:cubicBezTo>
                    <a:pt x="122" y="107"/>
                    <a:pt x="122" y="107"/>
                    <a:pt x="122" y="107"/>
                  </a:cubicBezTo>
                  <a:cubicBezTo>
                    <a:pt x="124" y="109"/>
                    <a:pt x="128" y="109"/>
                    <a:pt x="131" y="106"/>
                  </a:cubicBezTo>
                  <a:cubicBezTo>
                    <a:pt x="133" y="104"/>
                    <a:pt x="133" y="100"/>
                    <a:pt x="131" y="98"/>
                  </a:cubicBezTo>
                  <a:lnTo>
                    <a:pt x="117" y="83"/>
                  </a:lnTo>
                  <a:close/>
                  <a:moveTo>
                    <a:pt x="44" y="6"/>
                  </a:moveTo>
                  <a:cubicBezTo>
                    <a:pt x="43" y="7"/>
                    <a:pt x="43" y="7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9"/>
                  </a:cubicBezTo>
                  <a:cubicBezTo>
                    <a:pt x="42" y="9"/>
                    <a:pt x="42" y="9"/>
                    <a:pt x="41" y="9"/>
                  </a:cubicBezTo>
                  <a:cubicBezTo>
                    <a:pt x="41" y="9"/>
                    <a:pt x="41" y="9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0" y="10"/>
                    <a:pt x="40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2"/>
                    <a:pt x="40" y="12"/>
                    <a:pt x="39" y="12"/>
                  </a:cubicBezTo>
                  <a:cubicBezTo>
                    <a:pt x="39" y="12"/>
                    <a:pt x="39" y="12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8" y="13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6" y="14"/>
                  </a:cubicBezTo>
                  <a:cubicBezTo>
                    <a:pt x="36" y="14"/>
                    <a:pt x="35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35" y="9"/>
                    <a:pt x="39" y="7"/>
                    <a:pt x="44" y="6"/>
                  </a:cubicBezTo>
                  <a:close/>
                  <a:moveTo>
                    <a:pt x="28" y="14"/>
                  </a:moveTo>
                  <a:cubicBezTo>
                    <a:pt x="28" y="14"/>
                    <a:pt x="29" y="14"/>
                    <a:pt x="29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1" y="15"/>
                    <a:pt x="31" y="16"/>
                    <a:pt x="32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6"/>
                    <a:pt x="34" y="17"/>
                    <a:pt x="35" y="17"/>
                  </a:cubicBezTo>
                  <a:cubicBezTo>
                    <a:pt x="35" y="17"/>
                    <a:pt x="35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8"/>
                    <a:pt x="35" y="19"/>
                    <a:pt x="35" y="19"/>
                  </a:cubicBezTo>
                  <a:cubicBezTo>
                    <a:pt x="35" y="19"/>
                    <a:pt x="35" y="20"/>
                    <a:pt x="34" y="20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2"/>
                    <a:pt x="33" y="22"/>
                    <a:pt x="33" y="23"/>
                  </a:cubicBezTo>
                  <a:cubicBezTo>
                    <a:pt x="33" y="23"/>
                    <a:pt x="33" y="23"/>
                    <a:pt x="33" y="24"/>
                  </a:cubicBezTo>
                  <a:cubicBezTo>
                    <a:pt x="32" y="24"/>
                    <a:pt x="32" y="25"/>
                    <a:pt x="32" y="26"/>
                  </a:cubicBezTo>
                  <a:cubicBezTo>
                    <a:pt x="32" y="26"/>
                    <a:pt x="32" y="26"/>
                    <a:pt x="31" y="26"/>
                  </a:cubicBezTo>
                  <a:cubicBezTo>
                    <a:pt x="31" y="27"/>
                    <a:pt x="31" y="28"/>
                    <a:pt x="3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30"/>
                    <a:pt x="30" y="30"/>
                    <a:pt x="29" y="31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3"/>
                    <a:pt x="28" y="34"/>
                  </a:cubicBezTo>
                  <a:cubicBezTo>
                    <a:pt x="28" y="34"/>
                    <a:pt x="28" y="34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3" y="27"/>
                    <a:pt x="20" y="19"/>
                    <a:pt x="28" y="14"/>
                  </a:cubicBezTo>
                  <a:close/>
                  <a:moveTo>
                    <a:pt x="8" y="39"/>
                  </a:moveTo>
                  <a:cubicBezTo>
                    <a:pt x="27" y="39"/>
                    <a:pt x="27" y="39"/>
                    <a:pt x="27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6" y="40"/>
                    <a:pt x="26" y="40"/>
                    <a:pt x="26" y="41"/>
                  </a:cubicBezTo>
                  <a:cubicBezTo>
                    <a:pt x="26" y="41"/>
                    <a:pt x="26" y="42"/>
                    <a:pt x="26" y="42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4"/>
                    <a:pt x="25" y="45"/>
                    <a:pt x="25" y="4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7"/>
                    <a:pt x="25" y="48"/>
                    <a:pt x="25" y="48"/>
                  </a:cubicBezTo>
                  <a:cubicBezTo>
                    <a:pt x="25" y="48"/>
                    <a:pt x="25" y="49"/>
                    <a:pt x="24" y="49"/>
                  </a:cubicBezTo>
                  <a:cubicBezTo>
                    <a:pt x="24" y="50"/>
                    <a:pt x="24" y="50"/>
                    <a:pt x="24" y="51"/>
                  </a:cubicBezTo>
                  <a:cubicBezTo>
                    <a:pt x="24" y="51"/>
                    <a:pt x="24" y="52"/>
                    <a:pt x="24" y="52"/>
                  </a:cubicBezTo>
                  <a:cubicBezTo>
                    <a:pt x="24" y="53"/>
                    <a:pt x="24" y="54"/>
                    <a:pt x="24" y="55"/>
                  </a:cubicBezTo>
                  <a:cubicBezTo>
                    <a:pt x="24" y="55"/>
                    <a:pt x="24" y="55"/>
                    <a:pt x="24" y="56"/>
                  </a:cubicBezTo>
                  <a:cubicBezTo>
                    <a:pt x="24" y="56"/>
                    <a:pt x="24" y="57"/>
                    <a:pt x="24" y="58"/>
                  </a:cubicBezTo>
                  <a:cubicBezTo>
                    <a:pt x="24" y="58"/>
                    <a:pt x="24" y="58"/>
                    <a:pt x="24" y="59"/>
                  </a:cubicBezTo>
                  <a:cubicBezTo>
                    <a:pt x="24" y="59"/>
                    <a:pt x="24" y="60"/>
                    <a:pt x="24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3"/>
                    <a:pt x="5" y="46"/>
                    <a:pt x="8" y="39"/>
                  </a:cubicBezTo>
                  <a:close/>
                  <a:moveTo>
                    <a:pt x="4" y="63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4" y="66"/>
                    <a:pt x="24" y="66"/>
                    <a:pt x="24" y="67"/>
                  </a:cubicBezTo>
                  <a:cubicBezTo>
                    <a:pt x="24" y="67"/>
                    <a:pt x="24" y="68"/>
                    <a:pt x="24" y="68"/>
                  </a:cubicBezTo>
                  <a:cubicBezTo>
                    <a:pt x="24" y="69"/>
                    <a:pt x="24" y="69"/>
                    <a:pt x="24" y="70"/>
                  </a:cubicBezTo>
                  <a:cubicBezTo>
                    <a:pt x="24" y="70"/>
                    <a:pt x="24" y="71"/>
                    <a:pt x="24" y="71"/>
                  </a:cubicBezTo>
                  <a:cubicBezTo>
                    <a:pt x="24" y="72"/>
                    <a:pt x="24" y="73"/>
                    <a:pt x="25" y="73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25" y="75"/>
                    <a:pt x="25" y="75"/>
                    <a:pt x="25" y="76"/>
                  </a:cubicBezTo>
                  <a:cubicBezTo>
                    <a:pt x="25" y="76"/>
                    <a:pt x="25" y="77"/>
                    <a:pt x="25" y="77"/>
                  </a:cubicBezTo>
                  <a:cubicBezTo>
                    <a:pt x="25" y="78"/>
                    <a:pt x="26" y="78"/>
                    <a:pt x="26" y="79"/>
                  </a:cubicBezTo>
                  <a:cubicBezTo>
                    <a:pt x="26" y="79"/>
                    <a:pt x="26" y="79"/>
                    <a:pt x="26" y="80"/>
                  </a:cubicBezTo>
                  <a:cubicBezTo>
                    <a:pt x="26" y="80"/>
                    <a:pt x="26" y="81"/>
                    <a:pt x="26" y="81"/>
                  </a:cubicBezTo>
                  <a:cubicBezTo>
                    <a:pt x="26" y="82"/>
                    <a:pt x="27" y="82"/>
                    <a:pt x="27" y="83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6" y="77"/>
                    <a:pt x="4" y="70"/>
                    <a:pt x="4" y="63"/>
                  </a:cubicBezTo>
                  <a:close/>
                  <a:moveTo>
                    <a:pt x="29" y="106"/>
                  </a:moveTo>
                  <a:cubicBezTo>
                    <a:pt x="29" y="106"/>
                    <a:pt x="28" y="106"/>
                    <a:pt x="28" y="106"/>
                  </a:cubicBezTo>
                  <a:cubicBezTo>
                    <a:pt x="20" y="101"/>
                    <a:pt x="14" y="94"/>
                    <a:pt x="10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8" y="87"/>
                    <a:pt x="28" y="88"/>
                    <a:pt x="28" y="88"/>
                  </a:cubicBezTo>
                  <a:cubicBezTo>
                    <a:pt x="29" y="89"/>
                    <a:pt x="29" y="89"/>
                    <a:pt x="29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30" y="91"/>
                    <a:pt x="30" y="92"/>
                    <a:pt x="30" y="9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1" y="94"/>
                    <a:pt x="31" y="94"/>
                    <a:pt x="31" y="95"/>
                  </a:cubicBezTo>
                  <a:cubicBezTo>
                    <a:pt x="32" y="95"/>
                    <a:pt x="32" y="96"/>
                    <a:pt x="32" y="96"/>
                  </a:cubicBezTo>
                  <a:cubicBezTo>
                    <a:pt x="32" y="96"/>
                    <a:pt x="32" y="97"/>
                    <a:pt x="33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9"/>
                    <a:pt x="34" y="99"/>
                    <a:pt x="34" y="100"/>
                  </a:cubicBezTo>
                  <a:cubicBezTo>
                    <a:pt x="34" y="100"/>
                    <a:pt x="34" y="100"/>
                    <a:pt x="34" y="101"/>
                  </a:cubicBezTo>
                  <a:cubicBezTo>
                    <a:pt x="35" y="101"/>
                    <a:pt x="35" y="102"/>
                    <a:pt x="35" y="102"/>
                  </a:cubicBezTo>
                  <a:cubicBezTo>
                    <a:pt x="35" y="103"/>
                    <a:pt x="35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5" y="103"/>
                  </a:cubicBezTo>
                  <a:cubicBezTo>
                    <a:pt x="35" y="104"/>
                    <a:pt x="35" y="104"/>
                    <a:pt x="35" y="104"/>
                  </a:cubicBezTo>
                  <a:cubicBezTo>
                    <a:pt x="34" y="104"/>
                    <a:pt x="33" y="104"/>
                    <a:pt x="33" y="104"/>
                  </a:cubicBezTo>
                  <a:cubicBezTo>
                    <a:pt x="33" y="104"/>
                    <a:pt x="32" y="104"/>
                    <a:pt x="32" y="105"/>
                  </a:cubicBezTo>
                  <a:cubicBezTo>
                    <a:pt x="31" y="105"/>
                    <a:pt x="30" y="105"/>
                    <a:pt x="30" y="106"/>
                  </a:cubicBezTo>
                  <a:cubicBezTo>
                    <a:pt x="30" y="106"/>
                    <a:pt x="30" y="106"/>
                    <a:pt x="29" y="106"/>
                  </a:cubicBezTo>
                  <a:close/>
                  <a:moveTo>
                    <a:pt x="31" y="109"/>
                  </a:moveTo>
                  <a:cubicBezTo>
                    <a:pt x="32" y="108"/>
                    <a:pt x="32" y="108"/>
                    <a:pt x="32" y="108"/>
                  </a:cubicBezTo>
                  <a:cubicBezTo>
                    <a:pt x="33" y="108"/>
                    <a:pt x="33" y="108"/>
                    <a:pt x="34" y="108"/>
                  </a:cubicBezTo>
                  <a:cubicBezTo>
                    <a:pt x="34" y="107"/>
                    <a:pt x="35" y="107"/>
                    <a:pt x="35" y="107"/>
                  </a:cubicBezTo>
                  <a:cubicBezTo>
                    <a:pt x="36" y="107"/>
                    <a:pt x="36" y="107"/>
                    <a:pt x="37" y="107"/>
                  </a:cubicBezTo>
                  <a:cubicBezTo>
                    <a:pt x="37" y="106"/>
                    <a:pt x="37" y="106"/>
                    <a:pt x="38" y="106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9" y="108"/>
                    <a:pt x="39" y="108"/>
                    <a:pt x="39" y="108"/>
                  </a:cubicBezTo>
                  <a:cubicBezTo>
                    <a:pt x="39" y="108"/>
                    <a:pt x="39" y="108"/>
                    <a:pt x="39" y="109"/>
                  </a:cubicBezTo>
                  <a:cubicBezTo>
                    <a:pt x="39" y="109"/>
                    <a:pt x="39" y="109"/>
                    <a:pt x="40" y="109"/>
                  </a:cubicBezTo>
                  <a:cubicBezTo>
                    <a:pt x="40" y="109"/>
                    <a:pt x="40" y="109"/>
                    <a:pt x="40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10"/>
                    <a:pt x="41" y="110"/>
                    <a:pt x="41" y="111"/>
                  </a:cubicBezTo>
                  <a:cubicBezTo>
                    <a:pt x="41" y="111"/>
                    <a:pt x="41" y="111"/>
                    <a:pt x="41" y="111"/>
                  </a:cubicBezTo>
                  <a:cubicBezTo>
                    <a:pt x="41" y="111"/>
                    <a:pt x="41" y="111"/>
                    <a:pt x="41" y="112"/>
                  </a:cubicBezTo>
                  <a:cubicBezTo>
                    <a:pt x="41" y="112"/>
                    <a:pt x="42" y="112"/>
                    <a:pt x="42" y="112"/>
                  </a:cubicBezTo>
                  <a:cubicBezTo>
                    <a:pt x="42" y="112"/>
                    <a:pt x="42" y="112"/>
                    <a:pt x="42" y="112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42" y="113"/>
                    <a:pt x="43" y="113"/>
                    <a:pt x="43" y="113"/>
                  </a:cubicBezTo>
                  <a:cubicBezTo>
                    <a:pt x="43" y="113"/>
                    <a:pt x="43" y="114"/>
                    <a:pt x="43" y="114"/>
                  </a:cubicBezTo>
                  <a:cubicBezTo>
                    <a:pt x="43" y="114"/>
                    <a:pt x="43" y="114"/>
                    <a:pt x="43" y="114"/>
                  </a:cubicBezTo>
                  <a:cubicBezTo>
                    <a:pt x="39" y="113"/>
                    <a:pt x="35" y="111"/>
                    <a:pt x="31" y="109"/>
                  </a:cubicBezTo>
                  <a:close/>
                  <a:moveTo>
                    <a:pt x="58" y="116"/>
                  </a:moveTo>
                  <a:cubicBezTo>
                    <a:pt x="55" y="116"/>
                    <a:pt x="52" y="116"/>
                    <a:pt x="49" y="115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49" y="115"/>
                    <a:pt x="49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7" y="114"/>
                    <a:pt x="47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6" y="112"/>
                    <a:pt x="46" y="111"/>
                    <a:pt x="46" y="111"/>
                  </a:cubicBezTo>
                  <a:cubicBezTo>
                    <a:pt x="45" y="111"/>
                    <a:pt x="45" y="111"/>
                    <a:pt x="45" y="110"/>
                  </a:cubicBezTo>
                  <a:cubicBezTo>
                    <a:pt x="45" y="110"/>
                    <a:pt x="45" y="110"/>
                    <a:pt x="44" y="110"/>
                  </a:cubicBezTo>
                  <a:cubicBezTo>
                    <a:pt x="44" y="110"/>
                    <a:pt x="44" y="109"/>
                    <a:pt x="44" y="109"/>
                  </a:cubicBezTo>
                  <a:cubicBezTo>
                    <a:pt x="44" y="109"/>
                    <a:pt x="44" y="109"/>
                    <a:pt x="43" y="109"/>
                  </a:cubicBezTo>
                  <a:cubicBezTo>
                    <a:pt x="43" y="108"/>
                    <a:pt x="43" y="108"/>
                    <a:pt x="43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2" y="106"/>
                    <a:pt x="42" y="106"/>
                    <a:pt x="41" y="106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7" y="104"/>
                    <a:pt x="53" y="103"/>
                    <a:pt x="58" y="103"/>
                  </a:cubicBezTo>
                  <a:lnTo>
                    <a:pt x="58" y="116"/>
                  </a:ln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7" y="100"/>
                  </a:cubicBezTo>
                  <a:cubicBezTo>
                    <a:pt x="57" y="100"/>
                    <a:pt x="57" y="100"/>
                    <a:pt x="56" y="100"/>
                  </a:cubicBezTo>
                  <a:cubicBezTo>
                    <a:pt x="56" y="100"/>
                    <a:pt x="55" y="100"/>
                    <a:pt x="55" y="100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3" y="100"/>
                    <a:pt x="53" y="100"/>
                    <a:pt x="52" y="100"/>
                  </a:cubicBezTo>
                  <a:cubicBezTo>
                    <a:pt x="52" y="100"/>
                    <a:pt x="52" y="100"/>
                    <a:pt x="51" y="100"/>
                  </a:cubicBezTo>
                  <a:cubicBezTo>
                    <a:pt x="50" y="100"/>
                    <a:pt x="50" y="100"/>
                    <a:pt x="49" y="100"/>
                  </a:cubicBezTo>
                  <a:cubicBezTo>
                    <a:pt x="49" y="100"/>
                    <a:pt x="48" y="100"/>
                    <a:pt x="48" y="100"/>
                  </a:cubicBezTo>
                  <a:cubicBezTo>
                    <a:pt x="48" y="101"/>
                    <a:pt x="47" y="101"/>
                    <a:pt x="46" y="101"/>
                  </a:cubicBezTo>
                  <a:cubicBezTo>
                    <a:pt x="46" y="101"/>
                    <a:pt x="46" y="101"/>
                    <a:pt x="45" y="101"/>
                  </a:cubicBezTo>
                  <a:cubicBezTo>
                    <a:pt x="45" y="101"/>
                    <a:pt x="44" y="101"/>
                    <a:pt x="44" y="101"/>
                  </a:cubicBezTo>
                  <a:cubicBezTo>
                    <a:pt x="43" y="101"/>
                    <a:pt x="43" y="101"/>
                    <a:pt x="43" y="102"/>
                  </a:cubicBezTo>
                  <a:cubicBezTo>
                    <a:pt x="42" y="102"/>
                    <a:pt x="42" y="102"/>
                    <a:pt x="41" y="102"/>
                  </a:cubicBezTo>
                  <a:cubicBezTo>
                    <a:pt x="41" y="102"/>
                    <a:pt x="40" y="102"/>
                    <a:pt x="40" y="102"/>
                  </a:cubicBezTo>
                  <a:cubicBezTo>
                    <a:pt x="40" y="102"/>
                    <a:pt x="39" y="102"/>
                    <a:pt x="39" y="102"/>
                  </a:cubicBezTo>
                  <a:cubicBezTo>
                    <a:pt x="39" y="102"/>
                    <a:pt x="39" y="102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8" y="100"/>
                    <a:pt x="38" y="100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8"/>
                    <a:pt x="36" y="97"/>
                    <a:pt x="36" y="96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5" y="95"/>
                    <a:pt x="35" y="95"/>
                    <a:pt x="35" y="94"/>
                  </a:cubicBezTo>
                  <a:cubicBezTo>
                    <a:pt x="35" y="94"/>
                    <a:pt x="35" y="94"/>
                    <a:pt x="34" y="93"/>
                  </a:cubicBezTo>
                  <a:cubicBezTo>
                    <a:pt x="34" y="93"/>
                    <a:pt x="34" y="92"/>
                    <a:pt x="34" y="92"/>
                  </a:cubicBezTo>
                  <a:cubicBezTo>
                    <a:pt x="34" y="92"/>
                    <a:pt x="33" y="91"/>
                    <a:pt x="33" y="91"/>
                  </a:cubicBezTo>
                  <a:cubicBezTo>
                    <a:pt x="33" y="91"/>
                    <a:pt x="33" y="90"/>
                    <a:pt x="33" y="90"/>
                  </a:cubicBezTo>
                  <a:cubicBezTo>
                    <a:pt x="33" y="89"/>
                    <a:pt x="33" y="89"/>
                    <a:pt x="32" y="89"/>
                  </a:cubicBezTo>
                  <a:cubicBezTo>
                    <a:pt x="32" y="88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58" y="86"/>
                    <a:pt x="58" y="86"/>
                    <a:pt x="58" y="86"/>
                  </a:cubicBezTo>
                  <a:lnTo>
                    <a:pt x="58" y="100"/>
                  </a:lnTo>
                  <a:close/>
                  <a:moveTo>
                    <a:pt x="58" y="83"/>
                  </a:moveTo>
                  <a:cubicBezTo>
                    <a:pt x="30" y="83"/>
                    <a:pt x="30" y="83"/>
                    <a:pt x="30" y="83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30" y="82"/>
                    <a:pt x="30" y="81"/>
                    <a:pt x="30" y="81"/>
                  </a:cubicBezTo>
                  <a:cubicBezTo>
                    <a:pt x="30" y="80"/>
                    <a:pt x="29" y="80"/>
                    <a:pt x="29" y="79"/>
                  </a:cubicBezTo>
                  <a:cubicBezTo>
                    <a:pt x="29" y="79"/>
                    <a:pt x="29" y="79"/>
                    <a:pt x="29" y="78"/>
                  </a:cubicBezTo>
                  <a:cubicBezTo>
                    <a:pt x="29" y="78"/>
                    <a:pt x="29" y="77"/>
                    <a:pt x="29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8" y="75"/>
                    <a:pt x="28" y="74"/>
                    <a:pt x="28" y="73"/>
                  </a:cubicBezTo>
                  <a:cubicBezTo>
                    <a:pt x="28" y="73"/>
                    <a:pt x="28" y="73"/>
                    <a:pt x="28" y="72"/>
                  </a:cubicBezTo>
                  <a:cubicBezTo>
                    <a:pt x="28" y="72"/>
                    <a:pt x="28" y="71"/>
                    <a:pt x="28" y="70"/>
                  </a:cubicBezTo>
                  <a:cubicBezTo>
                    <a:pt x="28" y="70"/>
                    <a:pt x="28" y="70"/>
                    <a:pt x="28" y="69"/>
                  </a:cubicBezTo>
                  <a:cubicBezTo>
                    <a:pt x="28" y="69"/>
                    <a:pt x="27" y="68"/>
                    <a:pt x="27" y="68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7" y="66"/>
                    <a:pt x="27" y="66"/>
                    <a:pt x="27" y="65"/>
                  </a:cubicBezTo>
                  <a:cubicBezTo>
                    <a:pt x="27" y="65"/>
                    <a:pt x="27" y="64"/>
                    <a:pt x="27" y="64"/>
                  </a:cubicBezTo>
                  <a:cubicBezTo>
                    <a:pt x="27" y="64"/>
                    <a:pt x="27" y="64"/>
                    <a:pt x="27" y="63"/>
                  </a:cubicBezTo>
                  <a:cubicBezTo>
                    <a:pt x="58" y="63"/>
                    <a:pt x="58" y="63"/>
                    <a:pt x="58" y="63"/>
                  </a:cubicBezTo>
                  <a:lnTo>
                    <a:pt x="58" y="83"/>
                  </a:lnTo>
                  <a:close/>
                  <a:moveTo>
                    <a:pt x="58" y="60"/>
                  </a:moveTo>
                  <a:cubicBezTo>
                    <a:pt x="27" y="60"/>
                    <a:pt x="27" y="60"/>
                    <a:pt x="27" y="60"/>
                  </a:cubicBezTo>
                  <a:cubicBezTo>
                    <a:pt x="27" y="60"/>
                    <a:pt x="27" y="59"/>
                    <a:pt x="27" y="59"/>
                  </a:cubicBezTo>
                  <a:cubicBezTo>
                    <a:pt x="27" y="59"/>
                    <a:pt x="27" y="58"/>
                    <a:pt x="27" y="58"/>
                  </a:cubicBezTo>
                  <a:cubicBezTo>
                    <a:pt x="27" y="57"/>
                    <a:pt x="27" y="57"/>
                    <a:pt x="27" y="56"/>
                  </a:cubicBezTo>
                  <a:cubicBezTo>
                    <a:pt x="27" y="56"/>
                    <a:pt x="27" y="55"/>
                    <a:pt x="27" y="55"/>
                  </a:cubicBezTo>
                  <a:cubicBezTo>
                    <a:pt x="27" y="54"/>
                    <a:pt x="27" y="54"/>
                    <a:pt x="27" y="53"/>
                  </a:cubicBezTo>
                  <a:cubicBezTo>
                    <a:pt x="28" y="53"/>
                    <a:pt x="28" y="53"/>
                    <a:pt x="28" y="52"/>
                  </a:cubicBezTo>
                  <a:cubicBezTo>
                    <a:pt x="28" y="51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8" y="47"/>
                    <a:pt x="28" y="47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9" y="45"/>
                    <a:pt x="29" y="45"/>
                    <a:pt x="29" y="44"/>
                  </a:cubicBezTo>
                  <a:cubicBezTo>
                    <a:pt x="29" y="44"/>
                    <a:pt x="29" y="43"/>
                    <a:pt x="29" y="43"/>
                  </a:cubicBezTo>
                  <a:cubicBezTo>
                    <a:pt x="29" y="42"/>
                    <a:pt x="30" y="42"/>
                    <a:pt x="30" y="41"/>
                  </a:cubicBezTo>
                  <a:cubicBezTo>
                    <a:pt x="30" y="41"/>
                    <a:pt x="30" y="40"/>
                    <a:pt x="30" y="40"/>
                  </a:cubicBezTo>
                  <a:cubicBezTo>
                    <a:pt x="30" y="40"/>
                    <a:pt x="30" y="39"/>
                    <a:pt x="30" y="39"/>
                  </a:cubicBezTo>
                  <a:cubicBezTo>
                    <a:pt x="58" y="39"/>
                    <a:pt x="58" y="39"/>
                    <a:pt x="58" y="39"/>
                  </a:cubicBezTo>
                  <a:lnTo>
                    <a:pt x="58" y="60"/>
                  </a:lnTo>
                  <a:close/>
                  <a:moveTo>
                    <a:pt x="58" y="22"/>
                  </a:moveTo>
                  <a:cubicBezTo>
                    <a:pt x="58" y="36"/>
                    <a:pt x="58" y="36"/>
                    <a:pt x="58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4"/>
                    <a:pt x="32" y="34"/>
                    <a:pt x="32" y="33"/>
                  </a:cubicBezTo>
                  <a:cubicBezTo>
                    <a:pt x="32" y="33"/>
                    <a:pt x="33" y="32"/>
                    <a:pt x="33" y="32"/>
                  </a:cubicBezTo>
                  <a:cubicBezTo>
                    <a:pt x="33" y="32"/>
                    <a:pt x="33" y="31"/>
                    <a:pt x="33" y="31"/>
                  </a:cubicBezTo>
                  <a:cubicBezTo>
                    <a:pt x="33" y="30"/>
                    <a:pt x="34" y="30"/>
                    <a:pt x="34" y="30"/>
                  </a:cubicBezTo>
                  <a:cubicBezTo>
                    <a:pt x="34" y="29"/>
                    <a:pt x="34" y="29"/>
                    <a:pt x="34" y="28"/>
                  </a:cubicBezTo>
                  <a:cubicBezTo>
                    <a:pt x="35" y="28"/>
                    <a:pt x="35" y="28"/>
                    <a:pt x="35" y="27"/>
                  </a:cubicBezTo>
                  <a:cubicBezTo>
                    <a:pt x="35" y="27"/>
                    <a:pt x="35" y="26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4"/>
                    <a:pt x="37" y="23"/>
                    <a:pt x="37" y="23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8" y="21"/>
                    <a:pt x="38" y="21"/>
                    <a:pt x="38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19"/>
                    <a:pt x="41" y="19"/>
                    <a:pt x="41" y="19"/>
                  </a:cubicBezTo>
                  <a:cubicBezTo>
                    <a:pt x="42" y="19"/>
                    <a:pt x="42" y="20"/>
                    <a:pt x="43" y="20"/>
                  </a:cubicBezTo>
                  <a:cubicBezTo>
                    <a:pt x="43" y="20"/>
                    <a:pt x="44" y="20"/>
                    <a:pt x="44" y="20"/>
                  </a:cubicBezTo>
                  <a:cubicBezTo>
                    <a:pt x="45" y="20"/>
                    <a:pt x="45" y="20"/>
                    <a:pt x="46" y="21"/>
                  </a:cubicBezTo>
                  <a:cubicBezTo>
                    <a:pt x="46" y="21"/>
                    <a:pt x="46" y="21"/>
                    <a:pt x="47" y="21"/>
                  </a:cubicBezTo>
                  <a:cubicBezTo>
                    <a:pt x="47" y="21"/>
                    <a:pt x="48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50" y="21"/>
                    <a:pt x="51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3" y="22"/>
                    <a:pt x="54" y="22"/>
                    <a:pt x="54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6" y="22"/>
                    <a:pt x="56" y="22"/>
                    <a:pt x="57" y="22"/>
                  </a:cubicBezTo>
                  <a:cubicBezTo>
                    <a:pt x="57" y="22"/>
                    <a:pt x="57" y="22"/>
                    <a:pt x="58" y="22"/>
                  </a:cubicBezTo>
                  <a:cubicBezTo>
                    <a:pt x="58" y="22"/>
                    <a:pt x="58" y="22"/>
                    <a:pt x="58" y="22"/>
                  </a:cubicBezTo>
                  <a:close/>
                  <a:moveTo>
                    <a:pt x="58" y="19"/>
                  </a:moveTo>
                  <a:cubicBezTo>
                    <a:pt x="58" y="19"/>
                    <a:pt x="58" y="19"/>
                    <a:pt x="58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6" y="19"/>
                    <a:pt x="56" y="19"/>
                    <a:pt x="55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4" y="19"/>
                    <a:pt x="53" y="18"/>
                    <a:pt x="53" y="18"/>
                  </a:cubicBezTo>
                  <a:cubicBezTo>
                    <a:pt x="53" y="18"/>
                    <a:pt x="52" y="18"/>
                    <a:pt x="52" y="18"/>
                  </a:cubicBezTo>
                  <a:cubicBezTo>
                    <a:pt x="52" y="18"/>
                    <a:pt x="51" y="18"/>
                    <a:pt x="50" y="18"/>
                  </a:cubicBezTo>
                  <a:cubicBezTo>
                    <a:pt x="50" y="18"/>
                    <a:pt x="49" y="18"/>
                    <a:pt x="49" y="18"/>
                  </a:cubicBezTo>
                  <a:cubicBezTo>
                    <a:pt x="49" y="18"/>
                    <a:pt x="48" y="18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6" y="17"/>
                    <a:pt x="45" y="17"/>
                  </a:cubicBezTo>
                  <a:cubicBezTo>
                    <a:pt x="45" y="17"/>
                    <a:pt x="44" y="17"/>
                    <a:pt x="44" y="17"/>
                  </a:cubicBezTo>
                  <a:cubicBezTo>
                    <a:pt x="44" y="16"/>
                    <a:pt x="43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5" y="11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8"/>
                    <a:pt x="46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7"/>
                    <a:pt x="47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52" y="4"/>
                    <a:pt x="55" y="4"/>
                    <a:pt x="58" y="4"/>
                  </a:cubicBezTo>
                  <a:lnTo>
                    <a:pt x="58" y="19"/>
                  </a:lnTo>
                  <a:close/>
                  <a:moveTo>
                    <a:pt x="90" y="15"/>
                  </a:moveTo>
                  <a:cubicBezTo>
                    <a:pt x="91" y="14"/>
                    <a:pt x="91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100" y="19"/>
                    <a:pt x="107" y="27"/>
                    <a:pt x="111" y="36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2" y="34"/>
                    <a:pt x="92" y="34"/>
                    <a:pt x="91" y="34"/>
                  </a:cubicBezTo>
                  <a:cubicBezTo>
                    <a:pt x="91" y="33"/>
                    <a:pt x="91" y="33"/>
                    <a:pt x="91" y="32"/>
                  </a:cubicBezTo>
                  <a:cubicBezTo>
                    <a:pt x="91" y="32"/>
                    <a:pt x="90" y="32"/>
                    <a:pt x="90" y="31"/>
                  </a:cubicBezTo>
                  <a:cubicBezTo>
                    <a:pt x="90" y="31"/>
                    <a:pt x="90" y="30"/>
                    <a:pt x="90" y="30"/>
                  </a:cubicBezTo>
                  <a:cubicBezTo>
                    <a:pt x="89" y="29"/>
                    <a:pt x="89" y="29"/>
                    <a:pt x="89" y="28"/>
                  </a:cubicBezTo>
                  <a:cubicBezTo>
                    <a:pt x="89" y="28"/>
                    <a:pt x="88" y="27"/>
                    <a:pt x="88" y="27"/>
                  </a:cubicBezTo>
                  <a:cubicBezTo>
                    <a:pt x="88" y="26"/>
                    <a:pt x="88" y="26"/>
                    <a:pt x="88" y="25"/>
                  </a:cubicBezTo>
                  <a:cubicBezTo>
                    <a:pt x="87" y="25"/>
                    <a:pt x="87" y="25"/>
                    <a:pt x="87" y="24"/>
                  </a:cubicBezTo>
                  <a:cubicBezTo>
                    <a:pt x="87" y="24"/>
                    <a:pt x="86" y="23"/>
                    <a:pt x="86" y="23"/>
                  </a:cubicBezTo>
                  <a:cubicBezTo>
                    <a:pt x="86" y="22"/>
                    <a:pt x="86" y="22"/>
                    <a:pt x="86" y="22"/>
                  </a:cubicBezTo>
                  <a:cubicBezTo>
                    <a:pt x="85" y="21"/>
                    <a:pt x="85" y="21"/>
                    <a:pt x="85" y="20"/>
                  </a:cubicBezTo>
                  <a:cubicBezTo>
                    <a:pt x="85" y="20"/>
                    <a:pt x="84" y="20"/>
                    <a:pt x="84" y="19"/>
                  </a:cubicBezTo>
                  <a:cubicBezTo>
                    <a:pt x="84" y="19"/>
                    <a:pt x="84" y="18"/>
                    <a:pt x="83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4" y="17"/>
                    <a:pt x="84" y="17"/>
                  </a:cubicBezTo>
                  <a:cubicBezTo>
                    <a:pt x="84" y="17"/>
                    <a:pt x="84" y="17"/>
                    <a:pt x="85" y="17"/>
                  </a:cubicBezTo>
                  <a:cubicBezTo>
                    <a:pt x="85" y="17"/>
                    <a:pt x="86" y="17"/>
                    <a:pt x="87" y="16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8" y="16"/>
                    <a:pt x="89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lose/>
                  <a:moveTo>
                    <a:pt x="89" y="11"/>
                  </a:moveTo>
                  <a:cubicBezTo>
                    <a:pt x="89" y="11"/>
                    <a:pt x="89" y="12"/>
                    <a:pt x="89" y="12"/>
                  </a:cubicBezTo>
                  <a:cubicBezTo>
                    <a:pt x="89" y="12"/>
                    <a:pt x="88" y="12"/>
                    <a:pt x="88" y="12"/>
                  </a:cubicBezTo>
                  <a:cubicBezTo>
                    <a:pt x="88" y="12"/>
                    <a:pt x="87" y="12"/>
                    <a:pt x="86" y="13"/>
                  </a:cubicBezTo>
                  <a:cubicBezTo>
                    <a:pt x="86" y="13"/>
                    <a:pt x="86" y="13"/>
                    <a:pt x="85" y="13"/>
                  </a:cubicBezTo>
                  <a:cubicBezTo>
                    <a:pt x="85" y="13"/>
                    <a:pt x="84" y="14"/>
                    <a:pt x="83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2" y="14"/>
                    <a:pt x="82" y="14"/>
                    <a:pt x="81" y="15"/>
                  </a:cubicBezTo>
                  <a:cubicBezTo>
                    <a:pt x="81" y="14"/>
                    <a:pt x="80" y="13"/>
                    <a:pt x="80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9" y="11"/>
                    <a:pt x="79" y="10"/>
                    <a:pt x="79" y="10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8" y="10"/>
                    <a:pt x="78" y="9"/>
                    <a:pt x="78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7" y="9"/>
                    <a:pt x="77" y="8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6"/>
                    <a:pt x="76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0" y="7"/>
                    <a:pt x="85" y="9"/>
                    <a:pt x="89" y="11"/>
                  </a:cubicBezTo>
                  <a:close/>
                  <a:moveTo>
                    <a:pt x="62" y="4"/>
                  </a:moveTo>
                  <a:cubicBezTo>
                    <a:pt x="65" y="4"/>
                    <a:pt x="67" y="4"/>
                    <a:pt x="70" y="5"/>
                  </a:cubicBezTo>
                  <a:cubicBezTo>
                    <a:pt x="71" y="6"/>
                    <a:pt x="72" y="7"/>
                    <a:pt x="74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0"/>
                    <a:pt x="74" y="10"/>
                    <a:pt x="75" y="11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5" y="11"/>
                    <a:pt x="75" y="11"/>
                    <a:pt x="75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3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6" y="13"/>
                    <a:pt x="77" y="14"/>
                    <a:pt x="77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6" y="16"/>
                    <a:pt x="76" y="16"/>
                    <a:pt x="75" y="17"/>
                  </a:cubicBezTo>
                  <a:cubicBezTo>
                    <a:pt x="75" y="17"/>
                    <a:pt x="75" y="17"/>
                    <a:pt x="74" y="17"/>
                  </a:cubicBezTo>
                  <a:cubicBezTo>
                    <a:pt x="74" y="17"/>
                    <a:pt x="73" y="17"/>
                    <a:pt x="73" y="17"/>
                  </a:cubicBezTo>
                  <a:cubicBezTo>
                    <a:pt x="73" y="17"/>
                    <a:pt x="72" y="17"/>
                    <a:pt x="72" y="17"/>
                  </a:cubicBezTo>
                  <a:cubicBezTo>
                    <a:pt x="71" y="18"/>
                    <a:pt x="71" y="18"/>
                    <a:pt x="70" y="18"/>
                  </a:cubicBezTo>
                  <a:cubicBezTo>
                    <a:pt x="70" y="18"/>
                    <a:pt x="70" y="18"/>
                    <a:pt x="70" y="18"/>
                  </a:cubicBezTo>
                  <a:cubicBezTo>
                    <a:pt x="69" y="18"/>
                    <a:pt x="68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6" y="18"/>
                    <a:pt x="66" y="18"/>
                    <a:pt x="65" y="19"/>
                  </a:cubicBezTo>
                  <a:cubicBezTo>
                    <a:pt x="65" y="19"/>
                    <a:pt x="65" y="19"/>
                    <a:pt x="64" y="19"/>
                  </a:cubicBezTo>
                  <a:cubicBezTo>
                    <a:pt x="64" y="19"/>
                    <a:pt x="63" y="19"/>
                    <a:pt x="63" y="19"/>
                  </a:cubicBezTo>
                  <a:cubicBezTo>
                    <a:pt x="63" y="19"/>
                    <a:pt x="62" y="19"/>
                    <a:pt x="62" y="19"/>
                  </a:cubicBezTo>
                  <a:cubicBezTo>
                    <a:pt x="62" y="19"/>
                    <a:pt x="62" y="19"/>
                    <a:pt x="62" y="19"/>
                  </a:cubicBezTo>
                  <a:lnTo>
                    <a:pt x="62" y="4"/>
                  </a:lnTo>
                  <a:close/>
                  <a:moveTo>
                    <a:pt x="62" y="22"/>
                  </a:move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4" y="22"/>
                    <a:pt x="64" y="22"/>
                    <a:pt x="65" y="22"/>
                  </a:cubicBezTo>
                  <a:cubicBezTo>
                    <a:pt x="65" y="22"/>
                    <a:pt x="65" y="22"/>
                    <a:pt x="66" y="22"/>
                  </a:cubicBezTo>
                  <a:cubicBezTo>
                    <a:pt x="66" y="22"/>
                    <a:pt x="67" y="22"/>
                    <a:pt x="67" y="22"/>
                  </a:cubicBezTo>
                  <a:cubicBezTo>
                    <a:pt x="67" y="22"/>
                    <a:pt x="68" y="22"/>
                    <a:pt x="68" y="22"/>
                  </a:cubicBezTo>
                  <a:cubicBezTo>
                    <a:pt x="69" y="22"/>
                    <a:pt x="69" y="21"/>
                    <a:pt x="70" y="21"/>
                  </a:cubicBezTo>
                  <a:cubicBezTo>
                    <a:pt x="70" y="21"/>
                    <a:pt x="70" y="21"/>
                    <a:pt x="71" y="21"/>
                  </a:cubicBezTo>
                  <a:cubicBezTo>
                    <a:pt x="71" y="21"/>
                    <a:pt x="72" y="21"/>
                    <a:pt x="73" y="21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4" y="20"/>
                    <a:pt x="75" y="20"/>
                    <a:pt x="75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7" y="20"/>
                    <a:pt x="78" y="20"/>
                    <a:pt x="78" y="19"/>
                  </a:cubicBezTo>
                  <a:cubicBezTo>
                    <a:pt x="78" y="19"/>
                    <a:pt x="79" y="19"/>
                    <a:pt x="79" y="19"/>
                  </a:cubicBezTo>
                  <a:cubicBezTo>
                    <a:pt x="79" y="19"/>
                    <a:pt x="80" y="19"/>
                    <a:pt x="80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1" y="20"/>
                    <a:pt x="81" y="20"/>
                    <a:pt x="81" y="21"/>
                  </a:cubicBezTo>
                  <a:cubicBezTo>
                    <a:pt x="81" y="21"/>
                    <a:pt x="82" y="21"/>
                    <a:pt x="82" y="22"/>
                  </a:cubicBezTo>
                  <a:cubicBezTo>
                    <a:pt x="82" y="22"/>
                    <a:pt x="82" y="23"/>
                    <a:pt x="82" y="23"/>
                  </a:cubicBezTo>
                  <a:cubicBezTo>
                    <a:pt x="83" y="24"/>
                    <a:pt x="83" y="24"/>
                    <a:pt x="84" y="25"/>
                  </a:cubicBezTo>
                  <a:cubicBezTo>
                    <a:pt x="84" y="25"/>
                    <a:pt x="84" y="26"/>
                    <a:pt x="84" y="26"/>
                  </a:cubicBezTo>
                  <a:cubicBezTo>
                    <a:pt x="84" y="26"/>
                    <a:pt x="84" y="27"/>
                    <a:pt x="85" y="28"/>
                  </a:cubicBezTo>
                  <a:cubicBezTo>
                    <a:pt x="85" y="28"/>
                    <a:pt x="85" y="28"/>
                    <a:pt x="85" y="29"/>
                  </a:cubicBezTo>
                  <a:cubicBezTo>
                    <a:pt x="85" y="29"/>
                    <a:pt x="86" y="29"/>
                    <a:pt x="86" y="30"/>
                  </a:cubicBezTo>
                  <a:cubicBezTo>
                    <a:pt x="86" y="30"/>
                    <a:pt x="86" y="31"/>
                    <a:pt x="86" y="31"/>
                  </a:cubicBezTo>
                  <a:cubicBezTo>
                    <a:pt x="87" y="31"/>
                    <a:pt x="87" y="32"/>
                    <a:pt x="87" y="32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8" y="34"/>
                    <a:pt x="88" y="34"/>
                    <a:pt x="88" y="35"/>
                  </a:cubicBezTo>
                  <a:cubicBezTo>
                    <a:pt x="88" y="35"/>
                    <a:pt x="88" y="35"/>
                    <a:pt x="88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62" y="36"/>
                    <a:pt x="62" y="36"/>
                    <a:pt x="62" y="36"/>
                  </a:cubicBezTo>
                  <a:lnTo>
                    <a:pt x="62" y="22"/>
                  </a:lnTo>
                  <a:close/>
                  <a:moveTo>
                    <a:pt x="62" y="39"/>
                  </a:moveTo>
                  <a:cubicBezTo>
                    <a:pt x="90" y="39"/>
                    <a:pt x="90" y="39"/>
                    <a:pt x="90" y="39"/>
                  </a:cubicBezTo>
                  <a:cubicBezTo>
                    <a:pt x="90" y="39"/>
                    <a:pt x="90" y="40"/>
                    <a:pt x="90" y="40"/>
                  </a:cubicBezTo>
                  <a:cubicBezTo>
                    <a:pt x="90" y="41"/>
                    <a:pt x="90" y="41"/>
                    <a:pt x="91" y="41"/>
                  </a:cubicBezTo>
                  <a:cubicBezTo>
                    <a:pt x="91" y="42"/>
                    <a:pt x="91" y="42"/>
                    <a:pt x="91" y="43"/>
                  </a:cubicBezTo>
                  <a:cubicBezTo>
                    <a:pt x="91" y="43"/>
                    <a:pt x="91" y="44"/>
                    <a:pt x="91" y="44"/>
                  </a:cubicBezTo>
                  <a:cubicBezTo>
                    <a:pt x="91" y="45"/>
                    <a:pt x="92" y="45"/>
                    <a:pt x="92" y="45"/>
                  </a:cubicBezTo>
                  <a:cubicBezTo>
                    <a:pt x="82" y="46"/>
                    <a:pt x="74" y="52"/>
                    <a:pt x="71" y="60"/>
                  </a:cubicBezTo>
                  <a:cubicBezTo>
                    <a:pt x="62" y="60"/>
                    <a:pt x="62" y="60"/>
                    <a:pt x="62" y="60"/>
                  </a:cubicBezTo>
                  <a:lnTo>
                    <a:pt x="62" y="39"/>
                  </a:lnTo>
                  <a:close/>
                  <a:moveTo>
                    <a:pt x="62" y="63"/>
                  </a:moveTo>
                  <a:cubicBezTo>
                    <a:pt x="70" y="63"/>
                    <a:pt x="70" y="63"/>
                    <a:pt x="70" y="63"/>
                  </a:cubicBezTo>
                  <a:cubicBezTo>
                    <a:pt x="69" y="65"/>
                    <a:pt x="69" y="68"/>
                    <a:pt x="69" y="70"/>
                  </a:cubicBezTo>
                  <a:cubicBezTo>
                    <a:pt x="69" y="75"/>
                    <a:pt x="70" y="79"/>
                    <a:pt x="73" y="83"/>
                  </a:cubicBezTo>
                  <a:cubicBezTo>
                    <a:pt x="62" y="83"/>
                    <a:pt x="62" y="83"/>
                    <a:pt x="62" y="83"/>
                  </a:cubicBezTo>
                  <a:lnTo>
                    <a:pt x="62" y="63"/>
                  </a:lnTo>
                  <a:close/>
                  <a:moveTo>
                    <a:pt x="62" y="86"/>
                  </a:moveTo>
                  <a:cubicBezTo>
                    <a:pt x="75" y="86"/>
                    <a:pt x="75" y="86"/>
                    <a:pt x="75" y="86"/>
                  </a:cubicBezTo>
                  <a:cubicBezTo>
                    <a:pt x="78" y="89"/>
                    <a:pt x="81" y="91"/>
                    <a:pt x="85" y="93"/>
                  </a:cubicBezTo>
                  <a:cubicBezTo>
                    <a:pt x="85" y="93"/>
                    <a:pt x="85" y="93"/>
                    <a:pt x="84" y="93"/>
                  </a:cubicBezTo>
                  <a:cubicBezTo>
                    <a:pt x="84" y="93"/>
                    <a:pt x="84" y="94"/>
                    <a:pt x="84" y="94"/>
                  </a:cubicBezTo>
                  <a:cubicBezTo>
                    <a:pt x="84" y="94"/>
                    <a:pt x="83" y="95"/>
                    <a:pt x="83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82" y="97"/>
                    <a:pt x="82" y="98"/>
                    <a:pt x="82" y="98"/>
                  </a:cubicBezTo>
                  <a:cubicBezTo>
                    <a:pt x="81" y="98"/>
                    <a:pt x="81" y="99"/>
                    <a:pt x="81" y="99"/>
                  </a:cubicBezTo>
                  <a:cubicBezTo>
                    <a:pt x="81" y="99"/>
                    <a:pt x="81" y="100"/>
                    <a:pt x="80" y="10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80" y="101"/>
                    <a:pt x="79" y="102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8" y="102"/>
                    <a:pt x="78" y="102"/>
                    <a:pt x="77" y="102"/>
                  </a:cubicBezTo>
                  <a:cubicBezTo>
                    <a:pt x="77" y="102"/>
                    <a:pt x="77" y="102"/>
                    <a:pt x="76" y="101"/>
                  </a:cubicBezTo>
                  <a:cubicBezTo>
                    <a:pt x="76" y="101"/>
                    <a:pt x="75" y="101"/>
                    <a:pt x="75" y="101"/>
                  </a:cubicBezTo>
                  <a:cubicBezTo>
                    <a:pt x="75" y="101"/>
                    <a:pt x="74" y="101"/>
                    <a:pt x="73" y="101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1" y="101"/>
                    <a:pt x="70" y="100"/>
                  </a:cubicBezTo>
                  <a:cubicBezTo>
                    <a:pt x="70" y="100"/>
                    <a:pt x="70" y="100"/>
                    <a:pt x="70" y="100"/>
                  </a:cubicBezTo>
                  <a:cubicBezTo>
                    <a:pt x="69" y="100"/>
                    <a:pt x="69" y="100"/>
                    <a:pt x="68" y="100"/>
                  </a:cubicBezTo>
                  <a:cubicBezTo>
                    <a:pt x="68" y="100"/>
                    <a:pt x="67" y="100"/>
                    <a:pt x="67" y="100"/>
                  </a:cubicBezTo>
                  <a:cubicBezTo>
                    <a:pt x="67" y="100"/>
                    <a:pt x="66" y="100"/>
                    <a:pt x="66" y="100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64" y="100"/>
                    <a:pt x="64" y="100"/>
                    <a:pt x="63" y="100"/>
                  </a:cubicBezTo>
                  <a:cubicBezTo>
                    <a:pt x="63" y="100"/>
                    <a:pt x="63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lnTo>
                    <a:pt x="62" y="86"/>
                  </a:lnTo>
                  <a:close/>
                  <a:moveTo>
                    <a:pt x="74" y="109"/>
                  </a:moveTo>
                  <a:cubicBezTo>
                    <a:pt x="74" y="109"/>
                    <a:pt x="74" y="110"/>
                    <a:pt x="74" y="110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4" y="110"/>
                    <a:pt x="73" y="111"/>
                    <a:pt x="73" y="111"/>
                  </a:cubicBezTo>
                  <a:cubicBezTo>
                    <a:pt x="73" y="111"/>
                    <a:pt x="73" y="111"/>
                    <a:pt x="73" y="111"/>
                  </a:cubicBezTo>
                  <a:cubicBezTo>
                    <a:pt x="73" y="111"/>
                    <a:pt x="73" y="112"/>
                    <a:pt x="73" y="112"/>
                  </a:cubicBezTo>
                  <a:cubicBezTo>
                    <a:pt x="72" y="112"/>
                    <a:pt x="72" y="112"/>
                    <a:pt x="72" y="112"/>
                  </a:cubicBezTo>
                  <a:cubicBezTo>
                    <a:pt x="72" y="112"/>
                    <a:pt x="72" y="112"/>
                    <a:pt x="72" y="113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2" y="113"/>
                    <a:pt x="72" y="113"/>
                    <a:pt x="71" y="113"/>
                  </a:cubicBezTo>
                  <a:cubicBezTo>
                    <a:pt x="71" y="114"/>
                    <a:pt x="70" y="115"/>
                    <a:pt x="69" y="116"/>
                  </a:cubicBezTo>
                  <a:cubicBezTo>
                    <a:pt x="67" y="116"/>
                    <a:pt x="64" y="116"/>
                    <a:pt x="62" y="116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4" y="103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3"/>
                    <a:pt x="66" y="103"/>
                    <a:pt x="67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8" y="104"/>
                    <a:pt x="69" y="104"/>
                    <a:pt x="70" y="104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1" y="104"/>
                    <a:pt x="71" y="104"/>
                    <a:pt x="72" y="104"/>
                  </a:cubicBezTo>
                  <a:cubicBezTo>
                    <a:pt x="72" y="104"/>
                    <a:pt x="72" y="104"/>
                    <a:pt x="73" y="104"/>
                  </a:cubicBezTo>
                  <a:cubicBezTo>
                    <a:pt x="73" y="104"/>
                    <a:pt x="74" y="104"/>
                    <a:pt x="74" y="105"/>
                  </a:cubicBezTo>
                  <a:cubicBezTo>
                    <a:pt x="74" y="105"/>
                    <a:pt x="75" y="105"/>
                    <a:pt x="75" y="105"/>
                  </a:cubicBezTo>
                  <a:cubicBezTo>
                    <a:pt x="76" y="105"/>
                    <a:pt x="76" y="105"/>
                    <a:pt x="77" y="105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5"/>
                    <a:pt x="77" y="105"/>
                    <a:pt x="77" y="106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6" y="106"/>
                    <a:pt x="76" y="107"/>
                    <a:pt x="76" y="107"/>
                  </a:cubicBezTo>
                  <a:cubicBezTo>
                    <a:pt x="76" y="107"/>
                    <a:pt x="76" y="107"/>
                    <a:pt x="76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5" y="108"/>
                    <a:pt x="75" y="109"/>
                    <a:pt x="75" y="109"/>
                  </a:cubicBezTo>
                  <a:cubicBezTo>
                    <a:pt x="75" y="109"/>
                    <a:pt x="75" y="109"/>
                    <a:pt x="74" y="109"/>
                  </a:cubicBezTo>
                  <a:close/>
                  <a:moveTo>
                    <a:pt x="75" y="115"/>
                  </a:moveTo>
                  <a:cubicBezTo>
                    <a:pt x="75" y="114"/>
                    <a:pt x="76" y="113"/>
                    <a:pt x="77" y="112"/>
                  </a:cubicBezTo>
                  <a:cubicBezTo>
                    <a:pt x="77" y="112"/>
                    <a:pt x="77" y="111"/>
                    <a:pt x="77" y="111"/>
                  </a:cubicBezTo>
                  <a:cubicBezTo>
                    <a:pt x="77" y="111"/>
                    <a:pt x="78" y="111"/>
                    <a:pt x="78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78" y="110"/>
                    <a:pt x="78" y="110"/>
                    <a:pt x="79" y="109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79" y="109"/>
                    <a:pt x="79" y="108"/>
                    <a:pt x="80" y="108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80" y="107"/>
                    <a:pt x="80" y="107"/>
                    <a:pt x="81" y="106"/>
                  </a:cubicBezTo>
                  <a:cubicBezTo>
                    <a:pt x="81" y="106"/>
                    <a:pt x="82" y="107"/>
                    <a:pt x="82" y="107"/>
                  </a:cubicBezTo>
                  <a:cubicBezTo>
                    <a:pt x="83" y="107"/>
                    <a:pt x="83" y="107"/>
                    <a:pt x="83" y="107"/>
                  </a:cubicBezTo>
                  <a:cubicBezTo>
                    <a:pt x="84" y="107"/>
                    <a:pt x="84" y="107"/>
                    <a:pt x="85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7" y="108"/>
                    <a:pt x="88" y="109"/>
                    <a:pt x="89" y="109"/>
                  </a:cubicBezTo>
                  <a:cubicBezTo>
                    <a:pt x="84" y="111"/>
                    <a:pt x="80" y="113"/>
                    <a:pt x="75" y="115"/>
                  </a:cubicBezTo>
                  <a:close/>
                  <a:moveTo>
                    <a:pt x="92" y="107"/>
                  </a:moveTo>
                  <a:cubicBezTo>
                    <a:pt x="91" y="106"/>
                    <a:pt x="91" y="106"/>
                    <a:pt x="9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89" y="105"/>
                    <a:pt x="88" y="105"/>
                    <a:pt x="87" y="105"/>
                  </a:cubicBezTo>
                  <a:cubicBezTo>
                    <a:pt x="87" y="105"/>
                    <a:pt x="87" y="104"/>
                    <a:pt x="86" y="104"/>
                  </a:cubicBezTo>
                  <a:cubicBezTo>
                    <a:pt x="86" y="104"/>
                    <a:pt x="85" y="104"/>
                    <a:pt x="84" y="104"/>
                  </a:cubicBezTo>
                  <a:cubicBezTo>
                    <a:pt x="84" y="104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3" y="102"/>
                    <a:pt x="83" y="102"/>
                  </a:cubicBezTo>
                  <a:cubicBezTo>
                    <a:pt x="84" y="102"/>
                    <a:pt x="84" y="101"/>
                    <a:pt x="84" y="100"/>
                  </a:cubicBezTo>
                  <a:cubicBezTo>
                    <a:pt x="84" y="100"/>
                    <a:pt x="85" y="100"/>
                    <a:pt x="85" y="100"/>
                  </a:cubicBezTo>
                  <a:cubicBezTo>
                    <a:pt x="85" y="99"/>
                    <a:pt x="85" y="99"/>
                    <a:pt x="86" y="98"/>
                  </a:cubicBezTo>
                  <a:cubicBezTo>
                    <a:pt x="86" y="98"/>
                    <a:pt x="86" y="98"/>
                    <a:pt x="86" y="97"/>
                  </a:cubicBezTo>
                  <a:cubicBezTo>
                    <a:pt x="86" y="97"/>
                    <a:pt x="87" y="96"/>
                    <a:pt x="87" y="96"/>
                  </a:cubicBezTo>
                  <a:cubicBezTo>
                    <a:pt x="87" y="95"/>
                    <a:pt x="87" y="95"/>
                    <a:pt x="87" y="95"/>
                  </a:cubicBezTo>
                  <a:cubicBezTo>
                    <a:pt x="88" y="94"/>
                    <a:pt x="88" y="94"/>
                    <a:pt x="88" y="94"/>
                  </a:cubicBezTo>
                  <a:cubicBezTo>
                    <a:pt x="90" y="94"/>
                    <a:pt x="91" y="94"/>
                    <a:pt x="93" y="94"/>
                  </a:cubicBezTo>
                  <a:cubicBezTo>
                    <a:pt x="98" y="94"/>
                    <a:pt x="103" y="93"/>
                    <a:pt x="106" y="90"/>
                  </a:cubicBezTo>
                  <a:cubicBezTo>
                    <a:pt x="107" y="91"/>
                    <a:pt x="107" y="91"/>
                    <a:pt x="107" y="91"/>
                  </a:cubicBezTo>
                  <a:cubicBezTo>
                    <a:pt x="103" y="97"/>
                    <a:pt x="98" y="103"/>
                    <a:pt x="92" y="107"/>
                  </a:cubicBezTo>
                  <a:close/>
                  <a:moveTo>
                    <a:pt x="110" y="82"/>
                  </a:moveTo>
                  <a:cubicBezTo>
                    <a:pt x="110" y="82"/>
                    <a:pt x="109" y="83"/>
                    <a:pt x="109" y="83"/>
                  </a:cubicBezTo>
                  <a:cubicBezTo>
                    <a:pt x="109" y="83"/>
                    <a:pt x="108" y="83"/>
                    <a:pt x="108" y="84"/>
                  </a:cubicBezTo>
                  <a:cubicBezTo>
                    <a:pt x="108" y="84"/>
                    <a:pt x="108" y="84"/>
                    <a:pt x="107" y="85"/>
                  </a:cubicBezTo>
                  <a:cubicBezTo>
                    <a:pt x="107" y="85"/>
                    <a:pt x="107" y="85"/>
                    <a:pt x="107" y="86"/>
                  </a:cubicBezTo>
                  <a:cubicBezTo>
                    <a:pt x="106" y="86"/>
                    <a:pt x="106" y="86"/>
                    <a:pt x="106" y="86"/>
                  </a:cubicBezTo>
                  <a:cubicBezTo>
                    <a:pt x="102" y="89"/>
                    <a:pt x="98" y="91"/>
                    <a:pt x="93" y="91"/>
                  </a:cubicBezTo>
                  <a:cubicBezTo>
                    <a:pt x="92" y="91"/>
                    <a:pt x="91" y="91"/>
                    <a:pt x="90" y="90"/>
                  </a:cubicBezTo>
                  <a:cubicBezTo>
                    <a:pt x="89" y="90"/>
                    <a:pt x="88" y="90"/>
                    <a:pt x="88" y="90"/>
                  </a:cubicBezTo>
                  <a:cubicBezTo>
                    <a:pt x="87" y="90"/>
                    <a:pt x="87" y="90"/>
                    <a:pt x="86" y="89"/>
                  </a:cubicBezTo>
                  <a:cubicBezTo>
                    <a:pt x="84" y="89"/>
                    <a:pt x="82" y="88"/>
                    <a:pt x="80" y="86"/>
                  </a:cubicBezTo>
                  <a:cubicBezTo>
                    <a:pt x="80" y="86"/>
                    <a:pt x="79" y="85"/>
                    <a:pt x="79" y="85"/>
                  </a:cubicBezTo>
                  <a:cubicBezTo>
                    <a:pt x="78" y="84"/>
                    <a:pt x="77" y="83"/>
                    <a:pt x="77" y="83"/>
                  </a:cubicBezTo>
                  <a:cubicBezTo>
                    <a:pt x="74" y="79"/>
                    <a:pt x="72" y="75"/>
                    <a:pt x="72" y="70"/>
                  </a:cubicBezTo>
                  <a:cubicBezTo>
                    <a:pt x="72" y="68"/>
                    <a:pt x="73" y="65"/>
                    <a:pt x="73" y="63"/>
                  </a:cubicBezTo>
                  <a:cubicBezTo>
                    <a:pt x="73" y="63"/>
                    <a:pt x="74" y="62"/>
                    <a:pt x="74" y="62"/>
                  </a:cubicBezTo>
                  <a:cubicBezTo>
                    <a:pt x="74" y="61"/>
                    <a:pt x="74" y="61"/>
                    <a:pt x="75" y="60"/>
                  </a:cubicBezTo>
                  <a:cubicBezTo>
                    <a:pt x="78" y="54"/>
                    <a:pt x="85" y="49"/>
                    <a:pt x="93" y="49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95" y="49"/>
                    <a:pt x="96" y="49"/>
                    <a:pt x="96" y="49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103" y="50"/>
                    <a:pt x="109" y="54"/>
                    <a:pt x="112" y="60"/>
                  </a:cubicBezTo>
                  <a:cubicBezTo>
                    <a:pt x="112" y="61"/>
                    <a:pt x="112" y="61"/>
                    <a:pt x="113" y="62"/>
                  </a:cubicBezTo>
                  <a:cubicBezTo>
                    <a:pt x="113" y="62"/>
                    <a:pt x="113" y="63"/>
                    <a:pt x="113" y="63"/>
                  </a:cubicBezTo>
                  <a:cubicBezTo>
                    <a:pt x="114" y="65"/>
                    <a:pt x="114" y="68"/>
                    <a:pt x="114" y="70"/>
                  </a:cubicBezTo>
                  <a:cubicBezTo>
                    <a:pt x="114" y="74"/>
                    <a:pt x="113" y="79"/>
                    <a:pt x="110" y="82"/>
                  </a:cubicBezTo>
                  <a:close/>
                  <a:moveTo>
                    <a:pt x="95" y="45"/>
                  </a:move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5" y="44"/>
                    <a:pt x="95" y="44"/>
                  </a:cubicBezTo>
                  <a:cubicBezTo>
                    <a:pt x="95" y="43"/>
                    <a:pt x="95" y="43"/>
                    <a:pt x="94" y="42"/>
                  </a:cubicBezTo>
                  <a:cubicBezTo>
                    <a:pt x="94" y="42"/>
                    <a:pt x="94" y="41"/>
                    <a:pt x="94" y="41"/>
                  </a:cubicBezTo>
                  <a:cubicBezTo>
                    <a:pt x="94" y="40"/>
                    <a:pt x="94" y="40"/>
                    <a:pt x="94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113" y="39"/>
                    <a:pt x="113" y="39"/>
                    <a:pt x="113" y="39"/>
                  </a:cubicBezTo>
                  <a:cubicBezTo>
                    <a:pt x="115" y="46"/>
                    <a:pt x="117" y="53"/>
                    <a:pt x="117" y="60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2" y="52"/>
                    <a:pt x="104" y="46"/>
                    <a:pt x="95" y="45"/>
                  </a:cubicBezTo>
                  <a:close/>
                </a:path>
              </a:pathLst>
            </a:custGeom>
            <a:grpFill/>
            <a:ln>
              <a:solidFill>
                <a:srgbClr val="547C64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5799138" y="1819276"/>
              <a:ext cx="114300" cy="114300"/>
            </a:xfrm>
            <a:custGeom>
              <a:avLst/>
              <a:gdLst>
                <a:gd name="T0" fmla="*/ 27 w 30"/>
                <a:gd name="T1" fmla="*/ 7 h 30"/>
                <a:gd name="T2" fmla="*/ 26 w 30"/>
                <a:gd name="T3" fmla="*/ 5 h 30"/>
                <a:gd name="T4" fmla="*/ 19 w 30"/>
                <a:gd name="T5" fmla="*/ 1 h 30"/>
                <a:gd name="T6" fmla="*/ 19 w 30"/>
                <a:gd name="T7" fmla="*/ 1 h 30"/>
                <a:gd name="T8" fmla="*/ 17 w 30"/>
                <a:gd name="T9" fmla="*/ 0 h 30"/>
                <a:gd name="T10" fmla="*/ 16 w 30"/>
                <a:gd name="T11" fmla="*/ 0 h 30"/>
                <a:gd name="T12" fmla="*/ 16 w 30"/>
                <a:gd name="T13" fmla="*/ 0 h 30"/>
                <a:gd name="T14" fmla="*/ 16 w 30"/>
                <a:gd name="T15" fmla="*/ 0 h 30"/>
                <a:gd name="T16" fmla="*/ 15 w 30"/>
                <a:gd name="T17" fmla="*/ 0 h 30"/>
                <a:gd name="T18" fmla="*/ 4 w 30"/>
                <a:gd name="T19" fmla="*/ 5 h 30"/>
                <a:gd name="T20" fmla="*/ 3 w 30"/>
                <a:gd name="T21" fmla="*/ 7 h 30"/>
                <a:gd name="T22" fmla="*/ 2 w 30"/>
                <a:gd name="T23" fmla="*/ 8 h 30"/>
                <a:gd name="T24" fmla="*/ 0 w 30"/>
                <a:gd name="T25" fmla="*/ 15 h 30"/>
                <a:gd name="T26" fmla="*/ 8 w 30"/>
                <a:gd name="T27" fmla="*/ 28 h 30"/>
                <a:gd name="T28" fmla="*/ 11 w 30"/>
                <a:gd name="T29" fmla="*/ 29 h 30"/>
                <a:gd name="T30" fmla="*/ 12 w 30"/>
                <a:gd name="T31" fmla="*/ 30 h 30"/>
                <a:gd name="T32" fmla="*/ 14 w 30"/>
                <a:gd name="T33" fmla="*/ 30 h 30"/>
                <a:gd name="T34" fmla="*/ 14 w 30"/>
                <a:gd name="T35" fmla="*/ 30 h 30"/>
                <a:gd name="T36" fmla="*/ 15 w 30"/>
                <a:gd name="T37" fmla="*/ 30 h 30"/>
                <a:gd name="T38" fmla="*/ 15 w 30"/>
                <a:gd name="T39" fmla="*/ 30 h 30"/>
                <a:gd name="T40" fmla="*/ 15 w 30"/>
                <a:gd name="T41" fmla="*/ 30 h 30"/>
                <a:gd name="T42" fmla="*/ 22 w 30"/>
                <a:gd name="T43" fmla="*/ 28 h 30"/>
                <a:gd name="T44" fmla="*/ 30 w 30"/>
                <a:gd name="T45" fmla="*/ 15 h 30"/>
                <a:gd name="T46" fmla="*/ 28 w 30"/>
                <a:gd name="T47" fmla="*/ 8 h 30"/>
                <a:gd name="T48" fmla="*/ 27 w 30"/>
                <a:gd name="T49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30">
                  <a:moveTo>
                    <a:pt x="27" y="7"/>
                  </a:moveTo>
                  <a:cubicBezTo>
                    <a:pt x="27" y="6"/>
                    <a:pt x="26" y="6"/>
                    <a:pt x="26" y="5"/>
                  </a:cubicBezTo>
                  <a:cubicBezTo>
                    <a:pt x="24" y="3"/>
                    <a:pt x="22" y="2"/>
                    <a:pt x="19" y="1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1"/>
                    <a:pt x="18" y="1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7" y="2"/>
                    <a:pt x="4" y="5"/>
                  </a:cubicBezTo>
                  <a:cubicBezTo>
                    <a:pt x="4" y="6"/>
                    <a:pt x="3" y="6"/>
                    <a:pt x="3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1" y="10"/>
                    <a:pt x="0" y="13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9" y="28"/>
                    <a:pt x="10" y="29"/>
                    <a:pt x="11" y="29"/>
                  </a:cubicBezTo>
                  <a:cubicBezTo>
                    <a:pt x="11" y="29"/>
                    <a:pt x="12" y="30"/>
                    <a:pt x="12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8" y="30"/>
                    <a:pt x="20" y="29"/>
                    <a:pt x="22" y="28"/>
                  </a:cubicBezTo>
                  <a:cubicBezTo>
                    <a:pt x="27" y="25"/>
                    <a:pt x="30" y="20"/>
                    <a:pt x="30" y="15"/>
                  </a:cubicBezTo>
                  <a:cubicBezTo>
                    <a:pt x="30" y="13"/>
                    <a:pt x="29" y="10"/>
                    <a:pt x="28" y="8"/>
                  </a:cubicBezTo>
                  <a:cubicBezTo>
                    <a:pt x="28" y="8"/>
                    <a:pt x="28" y="7"/>
                    <a:pt x="27" y="7"/>
                  </a:cubicBezTo>
                  <a:close/>
                </a:path>
              </a:pathLst>
            </a:custGeom>
            <a:grpFill/>
            <a:ln>
              <a:solidFill>
                <a:srgbClr val="547C64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1E32583-70C2-AD63-F7E6-793A6533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145646" y="386836"/>
            <a:ext cx="243140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547C64"/>
                </a:solidFill>
              </a:rPr>
              <a:t>附录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BFE7DA0C-26B2-E6B8-9035-0FD1CF26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A1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337720-1E98-B2AE-EDA9-E41A9B41BF71}"/>
              </a:ext>
            </a:extLst>
          </p:cNvPr>
          <p:cNvSpPr txBox="1"/>
          <p:nvPr/>
        </p:nvSpPr>
        <p:spPr>
          <a:xfrm>
            <a:off x="948381" y="1347572"/>
            <a:ext cx="6308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一、关于</a:t>
            </a:r>
            <a:r>
              <a:rPr lang="en-US" altLang="zh-CN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Marangoni</a:t>
            </a:r>
            <a:r>
              <a:rPr lang="zh-CN" altLang="en-US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流的性质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895308E-A949-3E7C-F94A-285EAACAA153}"/>
                  </a:ext>
                </a:extLst>
              </p:cNvPr>
              <p:cNvSpPr txBox="1"/>
              <p:nvPr/>
            </p:nvSpPr>
            <p:spPr>
              <a:xfrm>
                <a:off x="5387545" y="2152700"/>
                <a:ext cx="1638269" cy="8741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𝑣𝐿</m:t>
                          </m:r>
                        </m:num>
                        <m:den>
                          <m:r>
                            <a:rPr lang="zh-CN" altLang="en-US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895308E-A949-3E7C-F94A-285EAACAA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545" y="2152700"/>
                <a:ext cx="1638269" cy="8741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FC2C546-2543-197F-7717-1EBF42513119}"/>
                  </a:ext>
                </a:extLst>
              </p:cNvPr>
              <p:cNvSpPr txBox="1"/>
              <p:nvPr/>
            </p:nvSpPr>
            <p:spPr>
              <a:xfrm>
                <a:off x="1788196" y="3429000"/>
                <a:ext cx="7918035" cy="2271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代入数据，计算出实验中</a:t>
                </a:r>
                <a:r>
                  <a:rPr lang="en-US" altLang="zh-CN" sz="2400" b="1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Marangoni</a:t>
                </a:r>
                <a:r>
                  <a:rPr lang="zh-CN" altLang="en-US" sz="2400" b="1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流的雷诺数：</a:t>
                </a:r>
                <a:endParaRPr lang="en-US" altLang="zh-CN" sz="2400" b="1" dirty="0">
                  <a:latin typeface="华文仿宋" panose="02010600040101010101" pitchFamily="2" charset="-122"/>
                  <a:ea typeface="华文仿宋" panose="02010600040101010101" pitchFamily="2" charset="-122"/>
                </a:endParaRPr>
              </a:p>
              <a:p>
                <a:endParaRPr lang="en-US" altLang="zh-CN" sz="2400" b="1" dirty="0">
                  <a:latin typeface="华文仿宋" panose="02010600040101010101" pitchFamily="2" charset="-122"/>
                  <a:ea typeface="华文仿宋" panose="02010600040101010101" pitchFamily="2" charset="-12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华文仿宋" panose="02010600040101010101" pitchFamily="2" charset="-122"/>
                        </a:rPr>
                        <m:t>𝑹𝒆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华文仿宋" panose="02010600040101010101" pitchFamily="2" charset="-122"/>
                        </a:rPr>
                        <m:t>= </m:t>
                      </m:r>
                      <m:f>
                        <m:f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ea typeface="华文仿宋" panose="02010600040101010101" pitchFamily="2" charset="-122"/>
                            </a:rPr>
                          </m:ctrlPr>
                        </m:fPr>
                        <m:num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华文仿宋" panose="02010600040101010101" pitchFamily="2" charset="-122"/>
                            </a:rPr>
                            <m:t>𝟗𝟗𝟕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华文仿宋" panose="02010600040101010101" pitchFamily="2" charset="-122"/>
                            </a:rPr>
                            <m:t> ∗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华文仿宋" panose="02010600040101010101" pitchFamily="2" charset="-122"/>
                            </a:rPr>
                            <m:t>𝟎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华文仿宋" panose="02010600040101010101" pitchFamily="2" charset="-122"/>
                            </a:rPr>
                            <m:t>.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华文仿宋" panose="02010600040101010101" pitchFamily="2" charset="-122"/>
                            </a:rPr>
                            <m:t>𝟏𝟓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华文仿宋" panose="02010600040101010101" pitchFamily="2" charset="-122"/>
                            </a:rPr>
                            <m:t> ∗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华文仿宋" panose="02010600040101010101" pitchFamily="2" charset="-122"/>
                            </a:rPr>
                            <m:t>𝟎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华文仿宋" panose="02010600040101010101" pitchFamily="2" charset="-122"/>
                            </a:rPr>
                            <m:t>.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华文仿宋" panose="02010600040101010101" pitchFamily="2" charset="-122"/>
                            </a:rPr>
                            <m:t>𝟎𝟏𝟓</m:t>
                          </m:r>
                        </m:num>
                        <m:den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华文仿宋" panose="02010600040101010101" pitchFamily="2" charset="-122"/>
                            </a:rPr>
                            <m:t>𝟐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华文仿宋" panose="02010600040101010101" pitchFamily="2" charset="-122"/>
                            </a:rPr>
                            <m:t>.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华文仿宋" panose="02010600040101010101" pitchFamily="2" charset="-122"/>
                            </a:rPr>
                            <m:t>𝟗𝟖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华文仿宋" panose="02010600040101010101" pitchFamily="2" charset="-122"/>
                            </a:rPr>
                            <m:t> ∗ </m:t>
                          </m:r>
                          <m:sSup>
                            <m:sSupPr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华文仿宋" panose="0201060004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华文仿宋" panose="02010600040101010101" pitchFamily="2" charset="-122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华文仿宋" panose="02010600040101010101" pitchFamily="2" charset="-122"/>
                                </a:rPr>
                                <m:t>−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华文仿宋" panose="02010600040101010101" pitchFamily="2" charset="-122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华文仿宋" panose="02010600040101010101" pitchFamily="2" charset="-122"/>
                        </a:rPr>
                        <m:t> =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华文仿宋" panose="02010600040101010101" pitchFamily="2" charset="-122"/>
                        </a:rPr>
                        <m:t>𝟕𝟓𝟐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华文仿宋" panose="02010600040101010101" pitchFamily="2" charset="-122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华文仿宋" panose="02010600040101010101" pitchFamily="2" charset="-122"/>
                        </a:rPr>
                        <m:t>𝟕𝟕</m:t>
                      </m:r>
                    </m:oMath>
                  </m:oMathPara>
                </a14:m>
                <a:endParaRPr lang="en-US" altLang="zh-CN" sz="2400" b="1" dirty="0">
                  <a:latin typeface="华文仿宋" panose="02010600040101010101" pitchFamily="2" charset="-122"/>
                  <a:ea typeface="华文仿宋" panose="02010600040101010101" pitchFamily="2" charset="-122"/>
                </a:endParaRPr>
              </a:p>
              <a:p>
                <a:endParaRPr lang="en-US" altLang="zh-CN" sz="2400" b="1" dirty="0">
                  <a:latin typeface="华文仿宋" panose="02010600040101010101" pitchFamily="2" charset="-122"/>
                  <a:ea typeface="华文仿宋" panose="02010600040101010101" pitchFamily="2" charset="-122"/>
                </a:endParaRPr>
              </a:p>
              <a:p>
                <a:r>
                  <a:rPr lang="zh-CN" altLang="en-US" sz="2400" b="1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该数值明显小于</a:t>
                </a:r>
                <a:r>
                  <a:rPr lang="en-US" altLang="zh-CN" sz="2400" b="1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2000</a:t>
                </a:r>
                <a:r>
                  <a:rPr lang="zh-CN" altLang="en-US" sz="2400" b="1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，故可以初步判断</a:t>
                </a:r>
                <a:r>
                  <a:rPr lang="en-US" altLang="zh-CN" sz="2400" b="1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Marangoni</a:t>
                </a:r>
                <a:r>
                  <a:rPr lang="zh-CN" altLang="en-US" sz="2400" b="1" dirty="0">
                    <a:latin typeface="华文仿宋" panose="02010600040101010101" pitchFamily="2" charset="-122"/>
                    <a:ea typeface="华文仿宋" panose="02010600040101010101" pitchFamily="2" charset="-122"/>
                  </a:rPr>
                  <a:t>流是层流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FC2C546-2543-197F-7717-1EBF42513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196" y="3429000"/>
                <a:ext cx="7918035" cy="2271199"/>
              </a:xfrm>
              <a:prstGeom prst="rect">
                <a:avLst/>
              </a:prstGeom>
              <a:blipFill>
                <a:blip r:embed="rId3"/>
                <a:stretch>
                  <a:fillRect l="-1155" t="-2151" r="-231" b="-5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FA15921F-C894-AB48-93FE-24E1CF5AC17A}"/>
              </a:ext>
            </a:extLst>
          </p:cNvPr>
          <p:cNvSpPr txBox="1"/>
          <p:nvPr/>
        </p:nvSpPr>
        <p:spPr>
          <a:xfrm>
            <a:off x="-101445" y="6471164"/>
            <a:ext cx="6308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（吴望一编著.流体力学  上[M].北京：北京大学出版社,1982）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4BCE087-A4DA-B99B-0E1E-2A57602DC0B9}"/>
              </a:ext>
            </a:extLst>
          </p:cNvPr>
          <p:cNvSpPr txBox="1"/>
          <p:nvPr/>
        </p:nvSpPr>
        <p:spPr>
          <a:xfrm>
            <a:off x="9034272" y="949236"/>
            <a:ext cx="27919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PS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：雷诺数，又称雷诺准数，是用以判别粘性流体流动状态的一个无因次数群。雷诺数越小意味着粘性力影响越显著，越大意味着惯性影响越显著。雷诺数也是判别流动特性的依据，例如雷诺数小于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2300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的流动是层流，雷诺数等于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2300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～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4000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为过渡状态，雷诺数大于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4000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华文仿宋" panose="02010600040101010101" pitchFamily="2" charset="-122"/>
                <a:ea typeface="华文仿宋" panose="02010600040101010101" pitchFamily="2" charset="-122"/>
              </a:rPr>
              <a:t>时的是湍流。</a:t>
            </a:r>
            <a:endParaRPr lang="zh-CN" altLang="en-US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4134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145646" y="386836"/>
            <a:ext cx="243140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547C64"/>
                </a:solidFill>
              </a:rPr>
              <a:t>附录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BFE7DA0C-26B2-E6B8-9035-0FD1CF26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A2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337720-1E98-B2AE-EDA9-E41A9B41BF71}"/>
              </a:ext>
            </a:extLst>
          </p:cNvPr>
          <p:cNvSpPr txBox="1"/>
          <p:nvPr/>
        </p:nvSpPr>
        <p:spPr>
          <a:xfrm>
            <a:off x="948381" y="1347572"/>
            <a:ext cx="6308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二、关于我们的器材</a:t>
            </a:r>
          </a:p>
        </p:txBody>
      </p:sp>
      <p:pic>
        <p:nvPicPr>
          <p:cNvPr id="8" name="图片 7" descr="桌子上的广告单倒一边的照片&#10;&#10;描述已自动生成">
            <a:extLst>
              <a:ext uri="{FF2B5EF4-FFF2-40B4-BE49-F238E27FC236}">
                <a16:creationId xmlns:a16="http://schemas.microsoft.com/office/drawing/2014/main" id="{4F5B6DC2-3D6B-6CB5-074D-07F059592B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96" y="4366856"/>
            <a:ext cx="2896075" cy="2172056"/>
          </a:xfrm>
          <a:prstGeom prst="rect">
            <a:avLst/>
          </a:prstGeom>
        </p:spPr>
      </p:pic>
      <p:pic>
        <p:nvPicPr>
          <p:cNvPr id="10" name="图片 9" descr="桌子上放了不同类型的饮料&#10;&#10;描述已自动生成">
            <a:extLst>
              <a:ext uri="{FF2B5EF4-FFF2-40B4-BE49-F238E27FC236}">
                <a16:creationId xmlns:a16="http://schemas.microsoft.com/office/drawing/2014/main" id="{38836828-E521-CF50-26D9-F21A1828D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89" y="1192966"/>
            <a:ext cx="2180844" cy="2907792"/>
          </a:xfrm>
          <a:prstGeom prst="rect">
            <a:avLst/>
          </a:prstGeom>
        </p:spPr>
      </p:pic>
      <p:pic>
        <p:nvPicPr>
          <p:cNvPr id="14" name="图片 13" descr="人在喝饮料&#10;&#10;中度可信度描述已自动生成">
            <a:extLst>
              <a:ext uri="{FF2B5EF4-FFF2-40B4-BE49-F238E27FC236}">
                <a16:creationId xmlns:a16="http://schemas.microsoft.com/office/drawing/2014/main" id="{65407310-18F5-5FE9-685B-0F75947984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0" t="3235" r="16600" b="14845"/>
          <a:stretch/>
        </p:blipFill>
        <p:spPr>
          <a:xfrm>
            <a:off x="9230718" y="756164"/>
            <a:ext cx="2125347" cy="3436366"/>
          </a:xfrm>
          <a:prstGeom prst="rect">
            <a:avLst/>
          </a:prstGeom>
        </p:spPr>
      </p:pic>
      <p:pic>
        <p:nvPicPr>
          <p:cNvPr id="16" name="图片 15" descr="房间的摆设布局&#10;&#10;低可信度描述已自动生成">
            <a:extLst>
              <a:ext uri="{FF2B5EF4-FFF2-40B4-BE49-F238E27FC236}">
                <a16:creationId xmlns:a16="http://schemas.microsoft.com/office/drawing/2014/main" id="{F62F205C-6F46-BA81-B0D2-B97BF8B44E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4" t="4747" r="32333"/>
          <a:stretch/>
        </p:blipFill>
        <p:spPr>
          <a:xfrm>
            <a:off x="872417" y="2087872"/>
            <a:ext cx="2004852" cy="427239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399960B-E0EC-DDA9-2ACF-3AEBFEB40486}"/>
              </a:ext>
            </a:extLst>
          </p:cNvPr>
          <p:cNvSpPr txBox="1"/>
          <p:nvPr/>
        </p:nvSpPr>
        <p:spPr>
          <a:xfrm>
            <a:off x="3185813" y="2646862"/>
            <a:ext cx="27943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最终用于测量的毛细管的半径为</a:t>
            </a:r>
            <a:r>
              <a:rPr lang="en-US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3mm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（商家数据），经过水表面张力测量，确认数据可信</a:t>
            </a:r>
            <a:endParaRPr lang="en-US" altLang="zh-CN" sz="2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7869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145646" y="386836"/>
            <a:ext cx="243140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547C64"/>
                </a:solidFill>
              </a:rPr>
              <a:t>附录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BFE7DA0C-26B2-E6B8-9035-0FD1CF26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A3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337720-1E98-B2AE-EDA9-E41A9B41BF71}"/>
              </a:ext>
            </a:extLst>
          </p:cNvPr>
          <p:cNvSpPr txBox="1"/>
          <p:nvPr/>
        </p:nvSpPr>
        <p:spPr>
          <a:xfrm>
            <a:off x="948381" y="1347572"/>
            <a:ext cx="6308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三、关于微粒的选用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B619010-8AD8-DA24-6258-ACB0BBE55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848" y="2394880"/>
            <a:ext cx="2418616" cy="11029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9C72736-5BDB-C887-9981-2DD3036955B1}"/>
              </a:ext>
            </a:extLst>
          </p:cNvPr>
          <p:cNvSpPr txBox="1"/>
          <p:nvPr/>
        </p:nvSpPr>
        <p:spPr>
          <a:xfrm>
            <a:off x="6327218" y="1408061"/>
            <a:ext cx="5801868" cy="447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斯托克斯数（ </a:t>
            </a:r>
            <a:r>
              <a:rPr lang="en-US" altLang="zh-CN" sz="2400" b="1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Stk</a:t>
            </a:r>
            <a:r>
              <a:rPr lang="en-US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 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）是流体力学的无量纲数，描述悬浮在流场上物体的行为。斯托克斯数定义为物体特征时间和流场特征时间的比值</a:t>
            </a:r>
            <a:endParaRPr lang="en-US" altLang="zh-CN" sz="2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通过左侧的公式，结合实验数据，我们算出实验所用的茶粉的斯托克斯数大致为</a:t>
            </a:r>
            <a:r>
              <a:rPr lang="en-US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0.102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，示踪准确性误差约</a:t>
            </a:r>
            <a:r>
              <a:rPr lang="en-US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1%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，能很好地跟随上游流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D49C7B-6C87-F713-9604-43F3D8ADF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660" y="3663615"/>
            <a:ext cx="2364804" cy="131730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7CA4C90-D411-664F-08E6-2D6FF2B4C971}"/>
              </a:ext>
            </a:extLst>
          </p:cNvPr>
          <p:cNvSpPr txBox="1"/>
          <p:nvPr/>
        </p:nvSpPr>
        <p:spPr>
          <a:xfrm>
            <a:off x="139065" y="5300757"/>
            <a:ext cx="63131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（ABrennen, Christopher E . Fundamentals of multiphase flow Reprint . Cambridge [ u . a ]:Cambridge Univ . Press .2005.ISBN 9780521848046.</a:t>
            </a:r>
            <a:endParaRPr lang="en-US" altLang="zh-CN" sz="16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endParaRPr lang="zh-CN" altLang="en-US" sz="16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1600" dirty="0">
                <a:latin typeface="华文仿宋" panose="02010600040101010101" pitchFamily="2" charset="-122"/>
                <a:ea typeface="华文仿宋" panose="02010600040101010101" pitchFamily="2" charset="-122"/>
              </a:rPr>
              <a:t>Cameron Tropea , Alexander Yarin , John Foss （编）. Springer Handbook of Experimental Fluid Mechanics . Springer . ISBN 978-3-540-25141-5.）</a:t>
            </a:r>
          </a:p>
        </p:txBody>
      </p:sp>
    </p:spTree>
    <p:extLst>
      <p:ext uri="{BB962C8B-B14F-4D97-AF65-F5344CB8AC3E}">
        <p14:creationId xmlns:p14="http://schemas.microsoft.com/office/powerpoint/2010/main" val="923341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145646" y="386836"/>
            <a:ext cx="243140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547C64"/>
                </a:solidFill>
              </a:rPr>
              <a:t>附录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BFE7DA0C-26B2-E6B8-9035-0FD1CF26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A4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337720-1E98-B2AE-EDA9-E41A9B41BF71}"/>
              </a:ext>
            </a:extLst>
          </p:cNvPr>
          <p:cNvSpPr txBox="1"/>
          <p:nvPr/>
        </p:nvSpPr>
        <p:spPr>
          <a:xfrm>
            <a:off x="858582" y="1362788"/>
            <a:ext cx="6308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四、关于表面活性剂浓度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48B00D-E650-9649-AF94-7AEE427D72B8}"/>
              </a:ext>
            </a:extLst>
          </p:cNvPr>
          <p:cNvSpPr txBox="1"/>
          <p:nvPr/>
        </p:nvSpPr>
        <p:spPr>
          <a:xfrm>
            <a:off x="705255" y="2084142"/>
            <a:ext cx="8763856" cy="391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000" dirty="0"/>
              <a:t>     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表面活性剂加入溶液中后，当它在溶液中的浓度超过某一临界值后，会自发缔合形成胶束（</a:t>
            </a:r>
            <a:r>
              <a:rPr lang="en-US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micelle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），此时称其达到临界胶束浓度（</a:t>
            </a:r>
            <a:r>
              <a:rPr lang="en-GB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Critical Micelle Concentration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）。</a:t>
            </a:r>
            <a:endParaRPr lang="en-GB" altLang="zh-CN" sz="2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 在这个状态下继续加入表面活性剂，不会对液体表面张力产生影响。</a:t>
            </a:r>
            <a:endParaRPr lang="en-US" altLang="zh-CN" sz="2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 所以在对照实验中，我们都加入了过量的表面活性剂，使其达到</a:t>
            </a:r>
            <a:r>
              <a:rPr lang="en-GB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CMC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，从而控制表面活性剂的浓度。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A35E77E-8AF0-1A44-8995-54E9CB18BB61}"/>
              </a:ext>
            </a:extLst>
          </p:cNvPr>
          <p:cNvSpPr txBox="1"/>
          <p:nvPr/>
        </p:nvSpPr>
        <p:spPr>
          <a:xfrm>
            <a:off x="332504" y="6200358"/>
            <a:ext cx="9877913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(《</a:t>
            </a:r>
            <a:r>
              <a:rPr lang="zh-CN" altLang="en-US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表面活性剂与纳米技术</a:t>
            </a:r>
            <a:r>
              <a:rPr lang="en-US" altLang="zh-CN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》</a:t>
            </a:r>
            <a:r>
              <a:rPr lang="zh-CN" altLang="en-US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，作者：李玲，出版社：化学工业出版社</a:t>
            </a:r>
            <a:r>
              <a:rPr lang="en-GB" altLang="zh-CN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ISBN 7-5025-5071-2</a:t>
            </a:r>
            <a:r>
              <a:rPr lang="en-US" altLang="zh-CN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)</a:t>
            </a:r>
            <a:endParaRPr lang="zh-CN" altLang="en-US" sz="16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E98206-85EB-0043-8BB5-80B82390F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768" y="1461108"/>
            <a:ext cx="1785032" cy="400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09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145646" y="386836"/>
            <a:ext cx="243140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547C64"/>
                </a:solidFill>
              </a:rPr>
              <a:t>附录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BFE7DA0C-26B2-E6B8-9035-0FD1CF26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A5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337720-1E98-B2AE-EDA9-E41A9B41BF71}"/>
              </a:ext>
            </a:extLst>
          </p:cNvPr>
          <p:cNvSpPr txBox="1"/>
          <p:nvPr/>
        </p:nvSpPr>
        <p:spPr>
          <a:xfrm>
            <a:off x="858582" y="1362788"/>
            <a:ext cx="6308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五、关于表面活性剂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48B00D-E650-9649-AF94-7AEE427D72B8}"/>
              </a:ext>
            </a:extLst>
          </p:cNvPr>
          <p:cNvSpPr txBox="1"/>
          <p:nvPr/>
        </p:nvSpPr>
        <p:spPr>
          <a:xfrm>
            <a:off x="1523046" y="2243812"/>
            <a:ext cx="8763856" cy="2809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表面活性剂是能使目标溶液表面张力显著下降的物质，可降低两种液体或液体</a:t>
            </a:r>
            <a:r>
              <a:rPr lang="en-US" altLang="zh-CN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-</a:t>
            </a: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固体间的表面张力。</a:t>
            </a:r>
            <a:endParaRPr lang="en-US" altLang="zh-CN" sz="2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表面活性剂分子是两亲分子，即分子的一端是极性的亲水基团，而另一端是非极性的亲油疏水基团。表面活性剂通过在气液两相界面吸附降低水的表面张力。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A35E77E-8AF0-1A44-8995-54E9CB18BB61}"/>
              </a:ext>
            </a:extLst>
          </p:cNvPr>
          <p:cNvSpPr txBox="1"/>
          <p:nvPr/>
        </p:nvSpPr>
        <p:spPr>
          <a:xfrm>
            <a:off x="332504" y="5954137"/>
            <a:ext cx="9877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(</a:t>
            </a:r>
            <a:r>
              <a:rPr lang="zh-CN" altLang="en-US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 吕彤，表面活性剂的分子结构</a:t>
            </a:r>
            <a:r>
              <a:rPr lang="en-US" altLang="zh-CN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. </a:t>
            </a:r>
            <a:r>
              <a:rPr lang="zh-CN" altLang="en-US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出版社</a:t>
            </a:r>
            <a:r>
              <a:rPr lang="en-US" altLang="zh-CN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: </a:t>
            </a:r>
            <a:r>
              <a:rPr lang="zh-CN" altLang="en-US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中国纺织出版社</a:t>
            </a:r>
            <a:r>
              <a:rPr lang="en-US" altLang="zh-CN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. 2009</a:t>
            </a:r>
            <a:r>
              <a:rPr lang="zh-CN" altLang="en-US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年</a:t>
            </a:r>
            <a:r>
              <a:rPr lang="en-US" altLang="zh-CN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: 520</a:t>
            </a:r>
            <a:r>
              <a:rPr lang="zh-CN" altLang="en-US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页</a:t>
            </a:r>
            <a:r>
              <a:rPr lang="en-US" altLang="zh-CN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. ISBN 978-7-5064-5538-1.</a:t>
            </a:r>
          </a:p>
          <a:p>
            <a:r>
              <a:rPr lang="zh-CN" altLang="en-US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  </a:t>
            </a:r>
            <a:r>
              <a:rPr lang="en-US" altLang="zh-CN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Rosen, M.J., Surfactants and Interfacial Phenomena. 3rd ed. 2004, Hoboken, New Jersey: John Wiley &amp; Sons, Inc. )</a:t>
            </a:r>
            <a:endParaRPr lang="zh-CN" altLang="en-US" sz="16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3169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145646" y="386836"/>
            <a:ext cx="243140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547C64"/>
                </a:solidFill>
              </a:rPr>
              <a:t>附录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BFE7DA0C-26B2-E6B8-9035-0FD1CF26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A6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337720-1E98-B2AE-EDA9-E41A9B41BF71}"/>
              </a:ext>
            </a:extLst>
          </p:cNvPr>
          <p:cNvSpPr txBox="1"/>
          <p:nvPr/>
        </p:nvSpPr>
        <p:spPr>
          <a:xfrm>
            <a:off x="858582" y="1362788"/>
            <a:ext cx="6308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六、关于研究液面长度的选取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48B00D-E650-9649-AF94-7AEE427D72B8}"/>
              </a:ext>
            </a:extLst>
          </p:cNvPr>
          <p:cNvSpPr txBox="1"/>
          <p:nvPr/>
        </p:nvSpPr>
        <p:spPr>
          <a:xfrm>
            <a:off x="156972" y="2162441"/>
            <a:ext cx="5801868" cy="336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在我们的理论中，一定程度上认为茶粉对流场的跟随性很好，且在我们所研究的区间微粒与流体速度相等，表面能差被分配给流体和微粒，而这种分配效应在整个流中存在，但是随与微粒距离增加而减弱，具体影响如右图所示。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83F3C74E-8829-75A2-D518-98B1770C1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177606"/>
              </p:ext>
            </p:extLst>
          </p:nvPr>
        </p:nvGraphicFramePr>
        <p:xfrm>
          <a:off x="6688076" y="266726"/>
          <a:ext cx="3836542" cy="638934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849144">
                  <a:extLst>
                    <a:ext uri="{9D8B030D-6E8A-4147-A177-3AD203B41FA5}">
                      <a16:colId xmlns:a16="http://schemas.microsoft.com/office/drawing/2014/main" val="2705747344"/>
                    </a:ext>
                  </a:extLst>
                </a:gridCol>
                <a:gridCol w="1019621">
                  <a:extLst>
                    <a:ext uri="{9D8B030D-6E8A-4147-A177-3AD203B41FA5}">
                      <a16:colId xmlns:a16="http://schemas.microsoft.com/office/drawing/2014/main" val="762198411"/>
                    </a:ext>
                  </a:extLst>
                </a:gridCol>
                <a:gridCol w="967777">
                  <a:extLst>
                    <a:ext uri="{9D8B030D-6E8A-4147-A177-3AD203B41FA5}">
                      <a16:colId xmlns:a16="http://schemas.microsoft.com/office/drawing/2014/main" val="1288130414"/>
                    </a:ext>
                  </a:extLst>
                </a:gridCol>
              </a:tblGrid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速度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选取长度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增量比</a:t>
                      </a:r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3518455607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0.0667664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1962057506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0.0669648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0.0029628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2339094950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0.0670308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0.15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0.0009852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777866072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0.0670638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0.0004921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1532793613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0.0670836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0.25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0.0002951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910701100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0.0670968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0.3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0.0001967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4201161181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0.0671063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0.35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0.0001404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2018723434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0.0671133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0.4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0.0001053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616037544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0.0671188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0.45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8.19E-05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3266522743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0.0671232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6.55E-05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835020172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0.0671268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0.55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5.36E-05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3504212512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0.0671298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0.6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4.47E-05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1174214317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0.0671323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0.65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3.78E-05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3039710426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0.0671345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0.7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3.24E-05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3356187145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0.0671364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0.75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2.81E-05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426525097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0.0671381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2.46E-05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2977578756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0.0671395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0.85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2.17E-05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3597383884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0.0671408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0.9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1.93E-05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3102411823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0.067142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0.95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1.72E-05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4217595412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0.067143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1.55E-05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3359177373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0.0671439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1.05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1.40E-05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481653366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0.0671448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1.1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1.28E-05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2791232740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0.0671456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1.15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1.16E-05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1082682786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0.0671463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1.2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1.07E-05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1110295851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0.067147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1.25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9.82E-06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3389443491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0.0671476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1.3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9.06E-06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3345749919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0.0671481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1.35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8.39E-06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1515434414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0.0671487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1.4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7.79E-06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2256410315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0.0671491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1.45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7.26E-06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3123152989"/>
                  </a:ext>
                </a:extLst>
              </a:tr>
              <a:tr h="2061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0.0671496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1.5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华文仿宋" panose="02010600040101010101" pitchFamily="2" charset="-122"/>
                          <a:ea typeface="华文仿宋" panose="02010600040101010101" pitchFamily="2" charset="-122"/>
                        </a:rPr>
                        <a:t>6.77E-06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华文仿宋" panose="02010600040101010101" pitchFamily="2" charset="-122"/>
                        <a:ea typeface="华文仿宋" panose="02010600040101010101" pitchFamily="2" charset="-122"/>
                      </a:endParaRPr>
                    </a:p>
                  </a:txBody>
                  <a:tcPr marL="6103" marR="6103" marT="6103" marB="0" anchor="ctr"/>
                </a:tc>
                <a:extLst>
                  <a:ext uri="{0D108BD9-81ED-4DB2-BD59-A6C34878D82A}">
                    <a16:rowId xmlns:a16="http://schemas.microsoft.com/office/drawing/2014/main" val="3777857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5773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145646" y="386836"/>
            <a:ext cx="243140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547C64"/>
                </a:solidFill>
              </a:rPr>
              <a:t>附录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BFE7DA0C-26B2-E6B8-9035-0FD1CF26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A7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337720-1E98-B2AE-EDA9-E41A9B41BF71}"/>
              </a:ext>
            </a:extLst>
          </p:cNvPr>
          <p:cNvSpPr txBox="1"/>
          <p:nvPr/>
        </p:nvSpPr>
        <p:spPr>
          <a:xfrm>
            <a:off x="858582" y="1362788"/>
            <a:ext cx="6308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七、表面能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48B00D-E650-9649-AF94-7AEE427D72B8}"/>
              </a:ext>
            </a:extLst>
          </p:cNvPr>
          <p:cNvSpPr txBox="1"/>
          <p:nvPr/>
        </p:nvSpPr>
        <p:spPr>
          <a:xfrm>
            <a:off x="1407222" y="2234812"/>
            <a:ext cx="4543998" cy="170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表面能是创造物质表面时对分子间化学键破坏的度量。</a:t>
            </a:r>
            <a:endParaRPr lang="en-US" altLang="zh-CN" sz="2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0D2EEB5-4CBB-87DA-1CD5-F8459F188D3F}"/>
              </a:ext>
            </a:extLst>
          </p:cNvPr>
          <p:cNvSpPr txBox="1"/>
          <p:nvPr/>
        </p:nvSpPr>
        <p:spPr>
          <a:xfrm>
            <a:off x="1609725" y="4051037"/>
            <a:ext cx="252793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水分子</a:t>
            </a:r>
            <a:r>
              <a:rPr lang="en-US" altLang="zh-CN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-</a:t>
            </a:r>
            <a:r>
              <a:rPr lang="zh-CN" altLang="en-US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水分子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087E5B58-B134-2A99-C0D9-8369C750AAAD}"/>
              </a:ext>
            </a:extLst>
          </p:cNvPr>
          <p:cNvCxnSpPr/>
          <p:nvPr/>
        </p:nvCxnSpPr>
        <p:spPr>
          <a:xfrm>
            <a:off x="4427220" y="4335780"/>
            <a:ext cx="1889760" cy="0"/>
          </a:xfrm>
          <a:prstGeom prst="straightConnector1">
            <a:avLst/>
          </a:prstGeom>
          <a:ln w="57150">
            <a:solidFill>
              <a:srgbClr val="547C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5CEA670F-02E1-F00C-E6D8-CC3E9F97D3D0}"/>
              </a:ext>
            </a:extLst>
          </p:cNvPr>
          <p:cNvCxnSpPr>
            <a:cxnSpLocks/>
          </p:cNvCxnSpPr>
          <p:nvPr/>
        </p:nvCxnSpPr>
        <p:spPr>
          <a:xfrm flipH="1">
            <a:off x="4358640" y="4526280"/>
            <a:ext cx="1889760" cy="0"/>
          </a:xfrm>
          <a:prstGeom prst="straightConnector1">
            <a:avLst/>
          </a:prstGeom>
          <a:ln w="57150">
            <a:solidFill>
              <a:srgbClr val="547C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DD339C1D-25A3-7B9E-B777-96F7BF8C540E}"/>
              </a:ext>
            </a:extLst>
          </p:cNvPr>
          <p:cNvSpPr txBox="1"/>
          <p:nvPr/>
        </p:nvSpPr>
        <p:spPr>
          <a:xfrm>
            <a:off x="6844665" y="3997226"/>
            <a:ext cx="284035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水分子</a:t>
            </a:r>
            <a:r>
              <a:rPr lang="en-US" altLang="zh-CN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-</a:t>
            </a:r>
            <a:r>
              <a:rPr lang="zh-CN" altLang="en-US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空气分子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AC5ED33-4FDC-883E-A346-DE391F26C569}"/>
              </a:ext>
            </a:extLst>
          </p:cNvPr>
          <p:cNvSpPr txBox="1"/>
          <p:nvPr/>
        </p:nvSpPr>
        <p:spPr>
          <a:xfrm>
            <a:off x="4866322" y="3563423"/>
            <a:ext cx="108489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吸能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0808729-2DEF-5283-99C0-6F1A62E632C2}"/>
              </a:ext>
            </a:extLst>
          </p:cNvPr>
          <p:cNvSpPr txBox="1"/>
          <p:nvPr/>
        </p:nvSpPr>
        <p:spPr>
          <a:xfrm>
            <a:off x="4866322" y="4541520"/>
            <a:ext cx="108489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放能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AE19C43-0778-314A-B07A-CD95EB5F622D}"/>
              </a:ext>
            </a:extLst>
          </p:cNvPr>
          <p:cNvSpPr txBox="1"/>
          <p:nvPr/>
        </p:nvSpPr>
        <p:spPr>
          <a:xfrm>
            <a:off x="-21421" y="6182472"/>
            <a:ext cx="7401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（无机及分析化学（第三版）．董元彦 王运 张方钰：科学出版社，</a:t>
            </a:r>
            <a:r>
              <a:rPr lang="en-US" altLang="zh-CN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2010</a:t>
            </a:r>
            <a:r>
              <a:rPr lang="zh-CN" altLang="en-US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21</a:t>
            </a:r>
            <a:r>
              <a:rPr lang="zh-CN" altLang="en-US" sz="16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7731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>
            <a:cxnSpLocks/>
          </p:cNvCxnSpPr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cxnSpLocks/>
          </p:cNvCxnSpPr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145646" y="386836"/>
            <a:ext cx="2431407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rgbClr val="547C64"/>
                </a:solidFill>
              </a:rPr>
              <a:t>附录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BFE7DA0C-26B2-E6B8-9035-0FD1CF26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A8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337720-1E98-B2AE-EDA9-E41A9B41BF71}"/>
              </a:ext>
            </a:extLst>
          </p:cNvPr>
          <p:cNvSpPr txBox="1"/>
          <p:nvPr/>
        </p:nvSpPr>
        <p:spPr>
          <a:xfrm>
            <a:off x="858582" y="1362788"/>
            <a:ext cx="6308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八、关于测量参数的选择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48B00D-E650-9649-AF94-7AEE427D72B8}"/>
              </a:ext>
            </a:extLst>
          </p:cNvPr>
          <p:cNvSpPr txBox="1"/>
          <p:nvPr/>
        </p:nvSpPr>
        <p:spPr>
          <a:xfrm>
            <a:off x="144780" y="1856855"/>
            <a:ext cx="5534415" cy="374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我们选择了速度作为实验测量的对象，而没有选择更多组选择的加速度，理由如下：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1.Marangoni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现象中粒子加速度很大，接近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20g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2.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文献中对于加速度的研究一般基于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PTV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技术，以我们的设备精度基本不可能计算出可以用来分析的数值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    3.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从文献中可以看出，这个加速度并不稳定，可以视作匀加速的过程极短，几乎没有测量可能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936DF6C-AD31-77A8-1860-C8505707E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43" y="2183657"/>
            <a:ext cx="5124016" cy="1105069"/>
          </a:xfrm>
          <a:prstGeom prst="rect">
            <a:avLst/>
          </a:prstGeom>
          <a:effectLst>
            <a:outerShdw blurRad="25400" dist="76200" dir="12720000" algn="ctr" rotWithShape="0">
              <a:srgbClr val="000000">
                <a:alpha val="44000"/>
              </a:srgb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83A8579-8B90-77AC-16A3-862868AAC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317" y="3429000"/>
            <a:ext cx="3404941" cy="2975910"/>
          </a:xfrm>
          <a:prstGeom prst="rect">
            <a:avLst/>
          </a:prstGeom>
          <a:effectLst>
            <a:outerShdw blurRad="25400" dist="76200" dir="12720000" algn="ctr" rotWithShape="0">
              <a:srgbClr val="000000">
                <a:alpha val="44000"/>
              </a:srgbClr>
            </a:outerShdw>
          </a:effec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E3FE283D-FF03-55D1-4057-E52675E87A29}"/>
              </a:ext>
            </a:extLst>
          </p:cNvPr>
          <p:cNvSpPr txBox="1"/>
          <p:nvPr/>
        </p:nvSpPr>
        <p:spPr>
          <a:xfrm>
            <a:off x="144780" y="5767368"/>
            <a:ext cx="71879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zh-CN" altLang="en-US" sz="1400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（</a:t>
            </a:r>
            <a:r>
              <a:rPr lang="en-US" altLang="zh-CN" sz="1400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L. E. SCRIVEN[1];C. V. STERNLING[1].The Marangoni Effects[J].Nature,1960,Vol.187(4733): 186-188</a:t>
            </a:r>
          </a:p>
          <a:p>
            <a:pPr marR="0" algn="just" rtl="0"/>
            <a:r>
              <a:rPr lang="en-US" altLang="zh-CN" sz="1400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S. </a:t>
            </a:r>
            <a:r>
              <a:rPr lang="en-US" altLang="zh-CN" sz="1400" i="0" u="none" strike="noStrike" kern="100" baseline="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Bianchini</a:t>
            </a:r>
            <a:r>
              <a:rPr lang="en-US" altLang="zh-CN" sz="1400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 A. Lage, T. Siu, T. </a:t>
            </a:r>
            <a:r>
              <a:rPr lang="en-US" altLang="zh-CN" sz="1400" i="0" u="none" strike="noStrike" kern="100" baseline="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Shinbrot</a:t>
            </a:r>
            <a:r>
              <a:rPr lang="en-US" altLang="zh-CN" sz="1400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 and E. </a:t>
            </a:r>
            <a:r>
              <a:rPr lang="en-US" altLang="zh-CN" sz="1400" i="0" u="none" strike="noStrike" kern="100" baseline="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Altshuler</a:t>
            </a:r>
            <a:r>
              <a:rPr lang="en-US" altLang="zh-CN" sz="1400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, Proceedings of the Royal Society A: Mathematical, Physical and Engineering Sciences 469, 20130067 (2013).</a:t>
            </a:r>
            <a:r>
              <a:rPr lang="zh-CN" altLang="en-US" sz="1400" i="0" u="none" strike="noStrike" kern="100" baseline="0" dirty="0">
                <a:latin typeface="华文仿宋" panose="02010600040101010101" pitchFamily="2" charset="-122"/>
                <a:ea typeface="华文仿宋" panose="02010600040101010101" pitchFamily="2" charset="-122"/>
              </a:rPr>
              <a:t>）</a:t>
            </a:r>
            <a:endParaRPr lang="en-US" altLang="zh-CN" sz="1400" i="0" u="none" strike="noStrike" kern="100" baseline="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26AEC9AF-69E9-7A04-3D0D-EC2EC0860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375" y="951966"/>
            <a:ext cx="5028152" cy="1013359"/>
          </a:xfrm>
          <a:prstGeom prst="rect">
            <a:avLst/>
          </a:prstGeom>
          <a:effectLst>
            <a:outerShdw blurRad="25400" dist="76200" dir="12720000" algn="ctr" rotWithShape="0">
              <a:srgbClr val="000000">
                <a:alpha val="4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4907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Box 42"/>
          <p:cNvSpPr txBox="1"/>
          <p:nvPr/>
        </p:nvSpPr>
        <p:spPr>
          <a:xfrm>
            <a:off x="881156" y="2785242"/>
            <a:ext cx="6275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300" dirty="0">
                <a:solidFill>
                  <a:srgbClr val="547C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感谢聆听及指导！</a:t>
            </a:r>
            <a:endParaRPr lang="zh-CN" altLang="zh-CN" sz="5400" b="1" spc="300" dirty="0">
              <a:solidFill>
                <a:srgbClr val="547C6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0" name="组合 239"/>
          <p:cNvGrpSpPr/>
          <p:nvPr/>
        </p:nvGrpSpPr>
        <p:grpSpPr>
          <a:xfrm flipH="1" flipV="1">
            <a:off x="961464" y="2676534"/>
            <a:ext cx="5761439" cy="0"/>
            <a:chOff x="1190453" y="2641879"/>
            <a:chExt cx="7953547" cy="0"/>
          </a:xfrm>
        </p:grpSpPr>
        <p:cxnSp>
          <p:nvCxnSpPr>
            <p:cNvPr id="241" name="直接连接符 240"/>
            <p:cNvCxnSpPr/>
            <p:nvPr/>
          </p:nvCxnSpPr>
          <p:spPr>
            <a:xfrm flipV="1">
              <a:off x="1190453" y="2641879"/>
              <a:ext cx="6844412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组合 243"/>
          <p:cNvGrpSpPr/>
          <p:nvPr/>
        </p:nvGrpSpPr>
        <p:grpSpPr>
          <a:xfrm flipV="1">
            <a:off x="961464" y="3747766"/>
            <a:ext cx="5776149" cy="0"/>
            <a:chOff x="1170147" y="2641879"/>
            <a:chExt cx="7973853" cy="0"/>
          </a:xfrm>
        </p:grpSpPr>
        <p:cxnSp>
          <p:nvCxnSpPr>
            <p:cNvPr id="245" name="直接连接符 244"/>
            <p:cNvCxnSpPr/>
            <p:nvPr/>
          </p:nvCxnSpPr>
          <p:spPr>
            <a:xfrm flipV="1">
              <a:off x="1170147" y="2641879"/>
              <a:ext cx="6864719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AF8FBC50-D546-5E9D-1DE0-B8E2ACAC3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C0CCC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4"/>
          <a:stretch/>
        </p:blipFill>
        <p:spPr>
          <a:xfrm>
            <a:off x="6312917" y="1562372"/>
            <a:ext cx="5709643" cy="5160290"/>
          </a:xfrm>
          <a:prstGeom prst="roundRect">
            <a:avLst>
              <a:gd name="adj" fmla="val 22062"/>
            </a:avLst>
          </a:prstGeom>
          <a:solidFill>
            <a:schemeClr val="bg1"/>
          </a:solidFill>
          <a:effectLst>
            <a:softEdge rad="635000"/>
          </a:effectLst>
        </p:spPr>
      </p:pic>
      <p:pic>
        <p:nvPicPr>
          <p:cNvPr id="248" name="图片 247">
            <a:extLst>
              <a:ext uri="{FF2B5EF4-FFF2-40B4-BE49-F238E27FC236}">
                <a16:creationId xmlns:a16="http://schemas.microsoft.com/office/drawing/2014/main" id="{28A8E0AC-D6D4-9C1F-DA49-DE48C9607F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20373"/>
            <a:ext cx="3650039" cy="3650039"/>
          </a:xfrm>
          <a:prstGeom prst="rect">
            <a:avLst/>
          </a:prstGeom>
          <a:effectLst>
            <a:glow rad="1905000">
              <a:schemeClr val="bg1">
                <a:alpha val="0"/>
              </a:schemeClr>
            </a:glow>
            <a:outerShdw blurRad="1270000" dist="50800" dir="5400000" sx="200000" sy="200000" algn="ctr" rotWithShape="0">
              <a:srgbClr val="000000">
                <a:alpha val="5000"/>
              </a:srgbClr>
            </a:outerShdw>
            <a:reflection stA="0" endPos="65000" dist="25400" dir="5400000" sy="-100000" algn="bl" rotWithShape="0"/>
            <a:softEdge rad="635000"/>
          </a:effec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D133BE7-23B8-8446-E3DB-3F89242D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 dirty="0"/>
              <a:t>END</a:t>
            </a:r>
            <a:endParaRPr lang="zh-CN" altLang="en-US" dirty="0"/>
          </a:p>
        </p:txBody>
      </p:sp>
      <p:sp>
        <p:nvSpPr>
          <p:cNvPr id="4" name="TextBox 42">
            <a:extLst>
              <a:ext uri="{FF2B5EF4-FFF2-40B4-BE49-F238E27FC236}">
                <a16:creationId xmlns:a16="http://schemas.microsoft.com/office/drawing/2014/main" id="{2A1CAE81-8180-C1BE-F571-E86A9B78A842}"/>
              </a:ext>
            </a:extLst>
          </p:cNvPr>
          <p:cNvSpPr txBox="1"/>
          <p:nvPr/>
        </p:nvSpPr>
        <p:spPr>
          <a:xfrm>
            <a:off x="6666980" y="4320662"/>
            <a:ext cx="6275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pc="300" dirty="0">
                <a:solidFill>
                  <a:srgbClr val="547C64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特别鸣谢：何子宇学长</a:t>
            </a:r>
            <a:endParaRPr lang="zh-CN" altLang="zh-CN" sz="3600" spc="300" dirty="0">
              <a:solidFill>
                <a:srgbClr val="547C64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683393" y="361823"/>
            <a:ext cx="1415764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547C64"/>
                </a:solidFill>
              </a:rPr>
              <a:t>赛题分析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4CF9461-F454-41C0-167E-5B831971B752}"/>
              </a:ext>
            </a:extLst>
          </p:cNvPr>
          <p:cNvSpPr txBox="1"/>
          <p:nvPr/>
        </p:nvSpPr>
        <p:spPr>
          <a:xfrm>
            <a:off x="4596765" y="1238518"/>
            <a:ext cx="645033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华文仿宋" panose="02010600040101010101" pitchFamily="2" charset="-122"/>
                <a:ea typeface="华文仿宋" panose="02010600040101010101" pitchFamily="2" charset="-122"/>
              </a:rPr>
              <a:t>10. 上游流 Upstream Flow</a:t>
            </a:r>
          </a:p>
          <a:p>
            <a:r>
              <a:rPr lang="zh-CN" altLang="en-US" sz="2800" dirty="0">
                <a:latin typeface="华文仿宋" panose="02010600040101010101" pitchFamily="2" charset="-122"/>
                <a:ea typeface="华文仿宋" panose="02010600040101010101" pitchFamily="2" charset="-122"/>
              </a:rPr>
              <a:t>在水面上撒上一些</a:t>
            </a:r>
            <a:r>
              <a:rPr lang="zh-CN" altLang="en-US" sz="2800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轻微粒</a:t>
            </a:r>
            <a:r>
              <a:rPr lang="zh-CN" altLang="en-US" sz="28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，然后让水流从一个</a:t>
            </a:r>
            <a:r>
              <a:rPr lang="zh-CN" altLang="en-US" sz="2800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很低的高度</a:t>
            </a:r>
            <a:r>
              <a:rPr lang="zh-CN" altLang="en-US" sz="2800" dirty="0">
                <a:latin typeface="华文仿宋" panose="02010600040101010101" pitchFamily="2" charset="-122"/>
                <a:ea typeface="华文仿宋" panose="02010600040101010101" pitchFamily="2" charset="-122"/>
              </a:rPr>
              <a:t>流到水面上。在</a:t>
            </a:r>
            <a:r>
              <a:rPr lang="zh-CN" altLang="en-US" sz="2800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某些条件</a:t>
            </a:r>
            <a:r>
              <a:rPr lang="zh-CN" altLang="en-US" sz="2800" dirty="0">
                <a:latin typeface="华文仿宋" panose="02010600040101010101" pitchFamily="2" charset="-122"/>
                <a:ea typeface="华文仿宋" panose="02010600040101010101" pitchFamily="2" charset="-122"/>
              </a:rPr>
              <a:t>下，微粒可能开始</a:t>
            </a:r>
            <a:r>
              <a:rPr lang="zh-CN" altLang="en-US" sz="2800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沿着水流</a:t>
            </a:r>
            <a:r>
              <a:rPr lang="zh-CN" altLang="en-US" sz="2800" dirty="0">
                <a:latin typeface="华文仿宋" panose="02010600040101010101" pitchFamily="2" charset="-122"/>
                <a:ea typeface="华文仿宋" panose="02010600040101010101" pitchFamily="2" charset="-122"/>
              </a:rPr>
              <a:t>向上移动。研究并解释这一现象。</a:t>
            </a:r>
          </a:p>
          <a:p>
            <a:r>
              <a:rPr lang="zh-CN" altLang="en-US" sz="2800" dirty="0">
                <a:latin typeface="华文仿宋" panose="02010600040101010101" pitchFamily="2" charset="-122"/>
                <a:ea typeface="华文仿宋" panose="02010600040101010101" pitchFamily="2" charset="-122"/>
              </a:rPr>
              <a:t>Sprinkle light particles on a water surface. Then allow a water stream to be incident on the surface from a small height. Under certain conditions, the particles may begin to move up the stream. Investigate and explain this phenomenon.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759F3F5-031F-312B-FB1E-9BBA7204A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" y="1836419"/>
            <a:ext cx="3589004" cy="2032635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E78C5C-8470-F34A-F786-70CECDBF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683393" y="361823"/>
            <a:ext cx="1415764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547C64"/>
                </a:solidFill>
              </a:rPr>
              <a:t>赛题分析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759F3F5-031F-312B-FB1E-9BBA7204A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" y="1836419"/>
            <a:ext cx="3589004" cy="2032635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395E66A-EC94-9ABF-7039-49FEA00285CB}"/>
              </a:ext>
            </a:extLst>
          </p:cNvPr>
          <p:cNvSpPr txBox="1"/>
          <p:nvPr/>
        </p:nvSpPr>
        <p:spPr>
          <a:xfrm>
            <a:off x="4434482" y="1771733"/>
            <a:ext cx="6313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轻微粒</a:t>
            </a:r>
            <a:endParaRPr lang="zh-CN" altLang="en-US" sz="36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928A149-D3AA-F3FB-FFB5-2DA535776C0D}"/>
              </a:ext>
            </a:extLst>
          </p:cNvPr>
          <p:cNvSpPr txBox="1"/>
          <p:nvPr/>
        </p:nvSpPr>
        <p:spPr>
          <a:xfrm>
            <a:off x="5013602" y="2932321"/>
            <a:ext cx="6313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很低的高度</a:t>
            </a:r>
            <a:endParaRPr lang="zh-CN" altLang="en-US" sz="36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AA229B6-2BD6-5C96-F1D2-6950A8C38C86}"/>
              </a:ext>
            </a:extLst>
          </p:cNvPr>
          <p:cNvSpPr txBox="1"/>
          <p:nvPr/>
        </p:nvSpPr>
        <p:spPr>
          <a:xfrm>
            <a:off x="6217562" y="1846236"/>
            <a:ext cx="6313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某些条件</a:t>
            </a:r>
            <a:endParaRPr lang="zh-CN" altLang="en-US" sz="36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91C754B-9106-9A3B-4FE3-2EB4923A0F99}"/>
              </a:ext>
            </a:extLst>
          </p:cNvPr>
          <p:cNvSpPr txBox="1"/>
          <p:nvPr/>
        </p:nvSpPr>
        <p:spPr>
          <a:xfrm>
            <a:off x="7055762" y="3869054"/>
            <a:ext cx="6313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沿着水流</a:t>
            </a:r>
            <a:endParaRPr lang="zh-CN" altLang="en-US" sz="3600" dirty="0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C60886CF-C7C8-A2A2-94EB-E8D021EB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600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4596234" y="3253614"/>
            <a:ext cx="3262423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>
                <a:solidFill>
                  <a:srgbClr val="547C64"/>
                </a:solidFill>
              </a:rPr>
              <a:t>现象复现</a:t>
            </a:r>
            <a:endParaRPr lang="zh-CN" altLang="en-US" dirty="0"/>
          </a:p>
        </p:txBody>
      </p:sp>
      <p:grpSp>
        <p:nvGrpSpPr>
          <p:cNvPr id="37" name="组合 36"/>
          <p:cNvGrpSpPr/>
          <p:nvPr/>
        </p:nvGrpSpPr>
        <p:grpSpPr>
          <a:xfrm>
            <a:off x="7924800" y="3727786"/>
            <a:ext cx="4267199" cy="387014"/>
            <a:chOff x="743958" y="3475975"/>
            <a:chExt cx="753417" cy="0"/>
          </a:xfrm>
        </p:grpSpPr>
        <p:cxnSp>
          <p:nvCxnSpPr>
            <p:cNvPr id="41" name="直接连接符 40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 flipH="1">
            <a:off x="-88900" y="3721751"/>
            <a:ext cx="4356100" cy="329549"/>
            <a:chOff x="743958" y="3475975"/>
            <a:chExt cx="753417" cy="0"/>
          </a:xfrm>
        </p:grpSpPr>
        <p:cxnSp>
          <p:nvCxnSpPr>
            <p:cNvPr id="39" name="直接连接符 38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"/>
          <p:cNvGrpSpPr>
            <a:grpSpLocks noChangeAspect="1"/>
          </p:cNvGrpSpPr>
          <p:nvPr/>
        </p:nvGrpSpPr>
        <p:grpSpPr bwMode="auto">
          <a:xfrm>
            <a:off x="5390276" y="1665398"/>
            <a:ext cx="1411448" cy="1162236"/>
            <a:chOff x="3681" y="2029"/>
            <a:chExt cx="623" cy="513"/>
          </a:xfrm>
        </p:grpSpPr>
        <p:sp>
          <p:nvSpPr>
            <p:cNvPr id="4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681" y="2029"/>
              <a:ext cx="623" cy="5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"/>
            <p:cNvSpPr/>
            <p:nvPr/>
          </p:nvSpPr>
          <p:spPr bwMode="auto">
            <a:xfrm>
              <a:off x="3676" y="2029"/>
              <a:ext cx="623" cy="285"/>
            </a:xfrm>
            <a:custGeom>
              <a:avLst/>
              <a:gdLst>
                <a:gd name="T0" fmla="*/ 312 w 623"/>
                <a:gd name="T1" fmla="*/ 0 h 285"/>
                <a:gd name="T2" fmla="*/ 312 w 623"/>
                <a:gd name="T3" fmla="*/ 0 h 285"/>
                <a:gd name="T4" fmla="*/ 0 w 623"/>
                <a:gd name="T5" fmla="*/ 252 h 285"/>
                <a:gd name="T6" fmla="*/ 38 w 623"/>
                <a:gd name="T7" fmla="*/ 285 h 285"/>
                <a:gd name="T8" fmla="*/ 312 w 623"/>
                <a:gd name="T9" fmla="*/ 62 h 285"/>
                <a:gd name="T10" fmla="*/ 585 w 623"/>
                <a:gd name="T11" fmla="*/ 285 h 285"/>
                <a:gd name="T12" fmla="*/ 623 w 623"/>
                <a:gd name="T13" fmla="*/ 252 h 285"/>
                <a:gd name="T14" fmla="*/ 312 w 623"/>
                <a:gd name="T15" fmla="*/ 0 h 285"/>
                <a:gd name="T16" fmla="*/ 312 w 623"/>
                <a:gd name="T17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3" h="285">
                  <a:moveTo>
                    <a:pt x="312" y="0"/>
                  </a:moveTo>
                  <a:lnTo>
                    <a:pt x="312" y="0"/>
                  </a:lnTo>
                  <a:lnTo>
                    <a:pt x="0" y="252"/>
                  </a:lnTo>
                  <a:lnTo>
                    <a:pt x="38" y="285"/>
                  </a:lnTo>
                  <a:lnTo>
                    <a:pt x="312" y="62"/>
                  </a:lnTo>
                  <a:lnTo>
                    <a:pt x="585" y="285"/>
                  </a:lnTo>
                  <a:lnTo>
                    <a:pt x="623" y="252"/>
                  </a:lnTo>
                  <a:lnTo>
                    <a:pt x="312" y="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547C64"/>
            </a:solidFill>
            <a:ln w="952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6"/>
            <p:cNvSpPr/>
            <p:nvPr/>
          </p:nvSpPr>
          <p:spPr bwMode="auto">
            <a:xfrm>
              <a:off x="3747" y="2157"/>
              <a:ext cx="481" cy="385"/>
            </a:xfrm>
            <a:custGeom>
              <a:avLst/>
              <a:gdLst>
                <a:gd name="T0" fmla="*/ 0 w 481"/>
                <a:gd name="T1" fmla="*/ 195 h 385"/>
                <a:gd name="T2" fmla="*/ 0 w 481"/>
                <a:gd name="T3" fmla="*/ 385 h 385"/>
                <a:gd name="T4" fmla="*/ 193 w 481"/>
                <a:gd name="T5" fmla="*/ 385 h 385"/>
                <a:gd name="T6" fmla="*/ 193 w 481"/>
                <a:gd name="T7" fmla="*/ 205 h 385"/>
                <a:gd name="T8" fmla="*/ 292 w 481"/>
                <a:gd name="T9" fmla="*/ 205 h 385"/>
                <a:gd name="T10" fmla="*/ 292 w 481"/>
                <a:gd name="T11" fmla="*/ 385 h 385"/>
                <a:gd name="T12" fmla="*/ 481 w 481"/>
                <a:gd name="T13" fmla="*/ 385 h 385"/>
                <a:gd name="T14" fmla="*/ 481 w 481"/>
                <a:gd name="T15" fmla="*/ 195 h 385"/>
                <a:gd name="T16" fmla="*/ 236 w 481"/>
                <a:gd name="T17" fmla="*/ 0 h 385"/>
                <a:gd name="T18" fmla="*/ 0 w 481"/>
                <a:gd name="T19" fmla="*/ 19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1" h="385">
                  <a:moveTo>
                    <a:pt x="0" y="195"/>
                  </a:moveTo>
                  <a:lnTo>
                    <a:pt x="0" y="385"/>
                  </a:lnTo>
                  <a:lnTo>
                    <a:pt x="193" y="385"/>
                  </a:lnTo>
                  <a:lnTo>
                    <a:pt x="193" y="205"/>
                  </a:lnTo>
                  <a:lnTo>
                    <a:pt x="292" y="205"/>
                  </a:lnTo>
                  <a:lnTo>
                    <a:pt x="292" y="385"/>
                  </a:lnTo>
                  <a:lnTo>
                    <a:pt x="481" y="385"/>
                  </a:lnTo>
                  <a:lnTo>
                    <a:pt x="481" y="195"/>
                  </a:lnTo>
                  <a:lnTo>
                    <a:pt x="236" y="0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547C64"/>
            </a:solidFill>
            <a:ln w="9525">
              <a:solidFill>
                <a:srgbClr val="547C64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E2E0A27-45A2-596A-898E-D876CAEE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683396" y="361823"/>
            <a:ext cx="1415764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547C64"/>
                </a:solidFill>
              </a:rPr>
              <a:t>现象复现</a:t>
            </a:r>
          </a:p>
        </p:txBody>
      </p:sp>
      <p:pic>
        <p:nvPicPr>
          <p:cNvPr id="2" name="SVID_20221014_110822_1">
            <a:hlinkClick r:id="" action="ppaction://media"/>
            <a:extLst>
              <a:ext uri="{FF2B5EF4-FFF2-40B4-BE49-F238E27FC236}">
                <a16:creationId xmlns:a16="http://schemas.microsoft.com/office/drawing/2014/main" id="{20EE88EC-E5A1-0323-DE2C-C3FF98DB57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7" end="886.8999"/>
                </p14:media>
              </p:ext>
            </p:extLst>
          </p:nvPr>
        </p:nvPicPr>
        <p:blipFill rotWithShape="1">
          <a:blip r:embed="rId6"/>
          <a:srcRect l="17057" r="21000" b="18748"/>
          <a:stretch/>
        </p:blipFill>
        <p:spPr>
          <a:xfrm>
            <a:off x="6072012" y="823484"/>
            <a:ext cx="6041663" cy="3566524"/>
          </a:xfrm>
          <a:prstGeom prst="rect">
            <a:avLst/>
          </a:prstGeom>
        </p:spPr>
      </p:pic>
      <p:pic>
        <p:nvPicPr>
          <p:cNvPr id="4" name="SVID_20221021_162238_1">
            <a:hlinkClick r:id="" action="ppaction://media"/>
            <a:extLst>
              <a:ext uri="{FF2B5EF4-FFF2-40B4-BE49-F238E27FC236}">
                <a16:creationId xmlns:a16="http://schemas.microsoft.com/office/drawing/2014/main" id="{28A094DF-9D29-9DC6-D131-93F3E7A655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588" end="7470.9"/>
                </p14:media>
              </p:ext>
            </p:extLst>
          </p:nvPr>
        </p:nvPicPr>
        <p:blipFill rotWithShape="1">
          <a:blip r:embed="rId7"/>
          <a:srcRect t="19768" b="39676"/>
          <a:stretch/>
        </p:blipFill>
        <p:spPr>
          <a:xfrm>
            <a:off x="2682652" y="2639883"/>
            <a:ext cx="4403947" cy="3968989"/>
          </a:xfrm>
          <a:prstGeom prst="rect">
            <a:avLst/>
          </a:prstGeom>
        </p:spPr>
      </p:pic>
      <p:pic>
        <p:nvPicPr>
          <p:cNvPr id="7" name="SVID_20221021_162023_1">
            <a:hlinkClick r:id="" action="ppaction://media"/>
            <a:extLst>
              <a:ext uri="{FF2B5EF4-FFF2-40B4-BE49-F238E27FC236}">
                <a16:creationId xmlns:a16="http://schemas.microsoft.com/office/drawing/2014/main" id="{A43F63A3-DE5B-95B4-8E21-236CB7C819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1115" end="8353.5"/>
                </p14:media>
              </p:ext>
            </p:extLst>
          </p:nvPr>
        </p:nvPicPr>
        <p:blipFill rotWithShape="1">
          <a:blip r:embed="rId8"/>
          <a:srcRect b="37781"/>
          <a:stretch/>
        </p:blipFill>
        <p:spPr>
          <a:xfrm>
            <a:off x="332504" y="1069408"/>
            <a:ext cx="2571129" cy="3554970"/>
          </a:xfrm>
          <a:prstGeom prst="rect">
            <a:avLst/>
          </a:prstGeom>
        </p:spPr>
      </p:pic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E71AC683-8DF1-3DAA-B6E6-0B7803FF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251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Cha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4"/>
          <p:cNvGrpSpPr>
            <a:grpSpLocks noChangeAspect="1"/>
          </p:cNvGrpSpPr>
          <p:nvPr/>
        </p:nvGrpSpPr>
        <p:grpSpPr bwMode="auto">
          <a:xfrm>
            <a:off x="5321518" y="1733794"/>
            <a:ext cx="1526307" cy="1063544"/>
            <a:chOff x="3652" y="2029"/>
            <a:chExt cx="376" cy="262"/>
          </a:xfrm>
        </p:grpSpPr>
        <p:sp>
          <p:nvSpPr>
            <p:cNvPr id="32" name="AutoShape 3"/>
            <p:cNvSpPr>
              <a:spLocks noChangeAspect="1" noChangeArrowheads="1" noTextEdit="1"/>
            </p:cNvSpPr>
            <p:nvPr/>
          </p:nvSpPr>
          <p:spPr bwMode="auto">
            <a:xfrm>
              <a:off x="3652" y="2029"/>
              <a:ext cx="37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5"/>
            <p:cNvSpPr/>
            <p:nvPr/>
          </p:nvSpPr>
          <p:spPr bwMode="auto">
            <a:xfrm>
              <a:off x="3748" y="2187"/>
              <a:ext cx="172" cy="106"/>
            </a:xfrm>
            <a:custGeom>
              <a:avLst/>
              <a:gdLst>
                <a:gd name="T0" fmla="*/ 38 w 71"/>
                <a:gd name="T1" fmla="*/ 21 h 44"/>
                <a:gd name="T2" fmla="*/ 34 w 71"/>
                <a:gd name="T3" fmla="*/ 19 h 44"/>
                <a:gd name="T4" fmla="*/ 0 w 71"/>
                <a:gd name="T5" fmla="*/ 0 h 44"/>
                <a:gd name="T6" fmla="*/ 7 w 71"/>
                <a:gd name="T7" fmla="*/ 27 h 44"/>
                <a:gd name="T8" fmla="*/ 38 w 71"/>
                <a:gd name="T9" fmla="*/ 44 h 44"/>
                <a:gd name="T10" fmla="*/ 67 w 71"/>
                <a:gd name="T11" fmla="*/ 27 h 44"/>
                <a:gd name="T12" fmla="*/ 71 w 71"/>
                <a:gd name="T13" fmla="*/ 3 h 44"/>
                <a:gd name="T14" fmla="*/ 41 w 71"/>
                <a:gd name="T15" fmla="*/ 19 h 44"/>
                <a:gd name="T16" fmla="*/ 38 w 71"/>
                <a:gd name="T17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44">
                  <a:moveTo>
                    <a:pt x="38" y="21"/>
                  </a:moveTo>
                  <a:cubicBezTo>
                    <a:pt x="34" y="19"/>
                    <a:pt x="34" y="19"/>
                    <a:pt x="34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1"/>
                    <a:pt x="7" y="27"/>
                    <a:pt x="7" y="27"/>
                  </a:cubicBezTo>
                  <a:cubicBezTo>
                    <a:pt x="7" y="27"/>
                    <a:pt x="30" y="44"/>
                    <a:pt x="38" y="44"/>
                  </a:cubicBezTo>
                  <a:cubicBezTo>
                    <a:pt x="46" y="44"/>
                    <a:pt x="67" y="27"/>
                    <a:pt x="67" y="27"/>
                  </a:cubicBezTo>
                  <a:cubicBezTo>
                    <a:pt x="67" y="27"/>
                    <a:pt x="69" y="13"/>
                    <a:pt x="71" y="3"/>
                  </a:cubicBezTo>
                  <a:cubicBezTo>
                    <a:pt x="41" y="19"/>
                    <a:pt x="41" y="19"/>
                    <a:pt x="41" y="19"/>
                  </a:cubicBezTo>
                  <a:lnTo>
                    <a:pt x="38" y="21"/>
                  </a:lnTo>
                  <a:close/>
                </a:path>
              </a:pathLst>
            </a:custGeom>
            <a:solidFill>
              <a:srgbClr val="547C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4" name="Freeform 6"/>
            <p:cNvSpPr/>
            <p:nvPr/>
          </p:nvSpPr>
          <p:spPr bwMode="auto">
            <a:xfrm>
              <a:off x="3652" y="2031"/>
              <a:ext cx="378" cy="231"/>
            </a:xfrm>
            <a:custGeom>
              <a:avLst/>
              <a:gdLst>
                <a:gd name="T0" fmla="*/ 79 w 157"/>
                <a:gd name="T1" fmla="*/ 1 h 95"/>
                <a:gd name="T2" fmla="*/ 76 w 157"/>
                <a:gd name="T3" fmla="*/ 0 h 95"/>
                <a:gd name="T4" fmla="*/ 73 w 157"/>
                <a:gd name="T5" fmla="*/ 1 h 95"/>
                <a:gd name="T6" fmla="*/ 13 w 157"/>
                <a:gd name="T7" fmla="*/ 29 h 95"/>
                <a:gd name="T8" fmla="*/ 0 w 157"/>
                <a:gd name="T9" fmla="*/ 34 h 95"/>
                <a:gd name="T10" fmla="*/ 12 w 157"/>
                <a:gd name="T11" fmla="*/ 41 h 95"/>
                <a:gd name="T12" fmla="*/ 16 w 157"/>
                <a:gd name="T13" fmla="*/ 43 h 95"/>
                <a:gd name="T14" fmla="*/ 16 w 157"/>
                <a:gd name="T15" fmla="*/ 65 h 95"/>
                <a:gd name="T16" fmla="*/ 11 w 157"/>
                <a:gd name="T17" fmla="*/ 80 h 95"/>
                <a:gd name="T18" fmla="*/ 18 w 157"/>
                <a:gd name="T19" fmla="*/ 95 h 95"/>
                <a:gd name="T20" fmla="*/ 24 w 157"/>
                <a:gd name="T21" fmla="*/ 80 h 95"/>
                <a:gd name="T22" fmla="*/ 19 w 157"/>
                <a:gd name="T23" fmla="*/ 65 h 95"/>
                <a:gd name="T24" fmla="*/ 19 w 157"/>
                <a:gd name="T25" fmla="*/ 45 h 95"/>
                <a:gd name="T26" fmla="*/ 40 w 157"/>
                <a:gd name="T27" fmla="*/ 57 h 95"/>
                <a:gd name="T28" fmla="*/ 74 w 157"/>
                <a:gd name="T29" fmla="*/ 76 h 95"/>
                <a:gd name="T30" fmla="*/ 78 w 157"/>
                <a:gd name="T31" fmla="*/ 78 h 95"/>
                <a:gd name="T32" fmla="*/ 81 w 157"/>
                <a:gd name="T33" fmla="*/ 76 h 95"/>
                <a:gd name="T34" fmla="*/ 111 w 157"/>
                <a:gd name="T35" fmla="*/ 59 h 95"/>
                <a:gd name="T36" fmla="*/ 145 w 157"/>
                <a:gd name="T37" fmla="*/ 41 h 95"/>
                <a:gd name="T38" fmla="*/ 157 w 157"/>
                <a:gd name="T39" fmla="*/ 34 h 95"/>
                <a:gd name="T40" fmla="*/ 144 w 157"/>
                <a:gd name="T41" fmla="*/ 28 h 95"/>
                <a:gd name="T42" fmla="*/ 79 w 157"/>
                <a:gd name="T43" fmla="*/ 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7" h="95">
                  <a:moveTo>
                    <a:pt x="79" y="1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3" y="67"/>
                    <a:pt x="11" y="73"/>
                    <a:pt x="11" y="80"/>
                  </a:cubicBezTo>
                  <a:cubicBezTo>
                    <a:pt x="11" y="88"/>
                    <a:pt x="14" y="95"/>
                    <a:pt x="18" y="95"/>
                  </a:cubicBezTo>
                  <a:cubicBezTo>
                    <a:pt x="21" y="95"/>
                    <a:pt x="24" y="88"/>
                    <a:pt x="24" y="80"/>
                  </a:cubicBezTo>
                  <a:cubicBezTo>
                    <a:pt x="24" y="73"/>
                    <a:pt x="22" y="67"/>
                    <a:pt x="19" y="6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111" y="59"/>
                    <a:pt x="111" y="59"/>
                    <a:pt x="111" y="59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44" y="28"/>
                    <a:pt x="144" y="28"/>
                    <a:pt x="144" y="28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547C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4464788" y="3331210"/>
            <a:ext cx="3262423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547C64"/>
                </a:solidFill>
              </a:rPr>
              <a:t>理论分析</a:t>
            </a:r>
          </a:p>
        </p:txBody>
      </p:sp>
      <p:sp>
        <p:nvSpPr>
          <p:cNvPr id="45" name="矩形 44"/>
          <p:cNvSpPr/>
          <p:nvPr/>
        </p:nvSpPr>
        <p:spPr>
          <a:xfrm>
            <a:off x="6003638" y="4340647"/>
            <a:ext cx="184721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7924801" y="3724155"/>
            <a:ext cx="4165600" cy="243081"/>
            <a:chOff x="743958" y="3475975"/>
            <a:chExt cx="753417" cy="0"/>
          </a:xfrm>
        </p:grpSpPr>
        <p:cxnSp>
          <p:nvCxnSpPr>
            <p:cNvPr id="42" name="直接连接符 41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 flipH="1">
            <a:off x="-88900" y="3718120"/>
            <a:ext cx="4356100" cy="393049"/>
            <a:chOff x="743958" y="3475975"/>
            <a:chExt cx="753417" cy="0"/>
          </a:xfrm>
        </p:grpSpPr>
        <p:cxnSp>
          <p:nvCxnSpPr>
            <p:cNvPr id="40" name="直接连接符 39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B9CF437-8BF6-CD44-9E72-6F68F63BC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 nodePh="1">
                                  <p:stCondLst>
                                    <p:cond delay="6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547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34"/>
          <p:cNvSpPr/>
          <p:nvPr/>
        </p:nvSpPr>
        <p:spPr>
          <a:xfrm>
            <a:off x="858582" y="325576"/>
            <a:ext cx="3065386" cy="49790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547C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B5E36B-CA3F-BCF9-C153-E91DCAABF771}"/>
              </a:ext>
            </a:extLst>
          </p:cNvPr>
          <p:cNvSpPr txBox="1"/>
          <p:nvPr/>
        </p:nvSpPr>
        <p:spPr>
          <a:xfrm>
            <a:off x="1683393" y="361823"/>
            <a:ext cx="1415764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547C64"/>
                </a:solidFill>
              </a:rPr>
              <a:t>理论分析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4CF9461-F454-41C0-167E-5B831971B752}"/>
              </a:ext>
            </a:extLst>
          </p:cNvPr>
          <p:cNvSpPr txBox="1"/>
          <p:nvPr/>
        </p:nvSpPr>
        <p:spPr>
          <a:xfrm>
            <a:off x="112310" y="837021"/>
            <a:ext cx="86558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造成上游流的主要原因</a:t>
            </a:r>
            <a:r>
              <a:rPr lang="en-US" altLang="zh-CN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——</a:t>
            </a:r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表面张力</a:t>
            </a:r>
            <a:endParaRPr lang="en-US" altLang="zh-CN" sz="3200" b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PS</a:t>
            </a:r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：由于</a:t>
            </a:r>
            <a:r>
              <a:rPr lang="en-US" altLang="zh-CN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Marangoni</a:t>
            </a:r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首先研究了这个现象，该现象也称为马拉高尼现象（</a:t>
            </a:r>
            <a:r>
              <a:rPr lang="en-US" altLang="zh-CN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Marangoni Effect</a:t>
            </a:r>
            <a:r>
              <a:rPr lang="zh-CN" altLang="en-US" sz="3200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）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E78C5C-8470-F34A-F786-70CECDBF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11" name="图片 10" descr="玻璃柜台上放着广告&#10;&#10;低可信度描述已自动生成">
            <a:extLst>
              <a:ext uri="{FF2B5EF4-FFF2-40B4-BE49-F238E27FC236}">
                <a16:creationId xmlns:a16="http://schemas.microsoft.com/office/drawing/2014/main" id="{C7AF9B7E-CB4B-35B2-2D64-E15F665E92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138" y="2352457"/>
            <a:ext cx="3713191" cy="2784893"/>
          </a:xfrm>
          <a:prstGeom prst="rect">
            <a:avLst/>
          </a:prstGeom>
        </p:spPr>
      </p:pic>
      <p:pic>
        <p:nvPicPr>
          <p:cNvPr id="13" name="图片 12" descr="人在系鞋带&#10;&#10;中度可信度描述已自动生成">
            <a:extLst>
              <a:ext uri="{FF2B5EF4-FFF2-40B4-BE49-F238E27FC236}">
                <a16:creationId xmlns:a16="http://schemas.microsoft.com/office/drawing/2014/main" id="{3A3567AA-3F37-31B2-F1C8-1D8F9FBD7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" y="3317640"/>
            <a:ext cx="3958479" cy="296886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A3ABC21F-4B6E-4A8B-8C14-20F563EC4AED}"/>
              </a:ext>
            </a:extLst>
          </p:cNvPr>
          <p:cNvGrpSpPr/>
          <p:nvPr/>
        </p:nvGrpSpPr>
        <p:grpSpPr>
          <a:xfrm>
            <a:off x="2702622" y="2759607"/>
            <a:ext cx="5907978" cy="3389733"/>
            <a:chOff x="858582" y="2226760"/>
            <a:chExt cx="5534598" cy="3165882"/>
          </a:xfrm>
        </p:grpSpPr>
        <p:pic>
          <p:nvPicPr>
            <p:cNvPr id="4" name="图片 3" descr="图形用户界面, 文本, 应用程序, 电子邮件&#10;&#10;描述已自动生成">
              <a:extLst>
                <a:ext uri="{FF2B5EF4-FFF2-40B4-BE49-F238E27FC236}">
                  <a16:creationId xmlns:a16="http://schemas.microsoft.com/office/drawing/2014/main" id="{9E65C306-28FF-30AC-C74E-E6F07C10C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582" y="2226760"/>
              <a:ext cx="5534598" cy="3165882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CEB0A68-E8FF-6499-CCD0-C59217366503}"/>
                </a:ext>
              </a:extLst>
            </p:cNvPr>
            <p:cNvSpPr/>
            <p:nvPr/>
          </p:nvSpPr>
          <p:spPr>
            <a:xfrm>
              <a:off x="1362575" y="3079340"/>
              <a:ext cx="1028700" cy="37338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6BD3982-9D75-ADAB-72F4-00A0CFA64838}"/>
                </a:ext>
              </a:extLst>
            </p:cNvPr>
            <p:cNvSpPr/>
            <p:nvPr/>
          </p:nvSpPr>
          <p:spPr>
            <a:xfrm>
              <a:off x="1272540" y="4305300"/>
              <a:ext cx="1028700" cy="37338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9160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2755</Words>
  <Application>Microsoft Office PowerPoint</Application>
  <PresentationFormat>宽屏</PresentationFormat>
  <Paragraphs>559</Paragraphs>
  <Slides>38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6" baseType="lpstr">
      <vt:lpstr>等线</vt:lpstr>
      <vt:lpstr>华文仿宋</vt:lpstr>
      <vt:lpstr>微软雅黑</vt:lpstr>
      <vt:lpstr>Arial</vt:lpstr>
      <vt:lpstr>Calibri</vt:lpstr>
      <vt:lpstr>Calibri Light</vt:lpstr>
      <vt:lpstr>Cambria Math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基础架构处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ZK</dc:creator>
  <cp:lastModifiedBy>董 思言</cp:lastModifiedBy>
  <cp:revision>96</cp:revision>
  <dcterms:created xsi:type="dcterms:W3CDTF">2017-05-22T03:54:00Z</dcterms:created>
  <dcterms:modified xsi:type="dcterms:W3CDTF">2023-09-21T11:58:05Z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